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54"/>
  </p:notesMasterIdLst>
  <p:sldIdLst>
    <p:sldId id="381" r:id="rId2"/>
    <p:sldId id="318" r:id="rId3"/>
    <p:sldId id="320" r:id="rId4"/>
    <p:sldId id="325" r:id="rId5"/>
    <p:sldId id="402" r:id="rId6"/>
    <p:sldId id="382" r:id="rId7"/>
    <p:sldId id="383" r:id="rId8"/>
    <p:sldId id="384" r:id="rId9"/>
    <p:sldId id="385" r:id="rId10"/>
    <p:sldId id="386" r:id="rId11"/>
    <p:sldId id="439" r:id="rId12"/>
    <p:sldId id="387" r:id="rId13"/>
    <p:sldId id="388" r:id="rId14"/>
    <p:sldId id="389" r:id="rId15"/>
    <p:sldId id="390" r:id="rId16"/>
    <p:sldId id="391" r:id="rId17"/>
    <p:sldId id="392" r:id="rId18"/>
    <p:sldId id="424" r:id="rId19"/>
    <p:sldId id="393" r:id="rId20"/>
    <p:sldId id="394" r:id="rId21"/>
    <p:sldId id="395" r:id="rId22"/>
    <p:sldId id="396" r:id="rId23"/>
    <p:sldId id="412" r:id="rId24"/>
    <p:sldId id="413" r:id="rId25"/>
    <p:sldId id="414" r:id="rId26"/>
    <p:sldId id="415" r:id="rId27"/>
    <p:sldId id="425" r:id="rId28"/>
    <p:sldId id="403" r:id="rId29"/>
    <p:sldId id="404" r:id="rId30"/>
    <p:sldId id="416" r:id="rId31"/>
    <p:sldId id="417" r:id="rId32"/>
    <p:sldId id="419" r:id="rId33"/>
    <p:sldId id="420" r:id="rId34"/>
    <p:sldId id="426" r:id="rId35"/>
    <p:sldId id="422" r:id="rId36"/>
    <p:sldId id="421" r:id="rId37"/>
    <p:sldId id="423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7" r:id="rId47"/>
    <p:sldId id="438" r:id="rId48"/>
    <p:sldId id="440" r:id="rId49"/>
    <p:sldId id="435" r:id="rId50"/>
    <p:sldId id="397" r:id="rId51"/>
    <p:sldId id="398" r:id="rId52"/>
    <p:sldId id="401" r:id="rId53"/>
  </p:sldIdLst>
  <p:sldSz cx="9144000" cy="6858000" type="screen4x3"/>
  <p:notesSz cx="6858000" cy="9144000"/>
  <p:embeddedFontLst>
    <p:embeddedFont>
      <p:font typeface="Wingdings 2" panose="05020102010507070707" pitchFamily="18" charset="2"/>
      <p:regular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13034"/>
    <a:srgbClr val="A8CD1F"/>
    <a:srgbClr val="92B21B"/>
    <a:srgbClr val="789218"/>
    <a:srgbClr val="99BD15"/>
    <a:srgbClr val="84A311"/>
    <a:srgbClr val="89AA12"/>
    <a:srgbClr val="8DAE12"/>
    <a:srgbClr val="819F11"/>
    <a:srgbClr val="6B8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9419" autoAdjust="0"/>
  </p:normalViewPr>
  <p:slideViewPr>
    <p:cSldViewPr snapToGrid="0">
      <p:cViewPr varScale="1">
        <p:scale>
          <a:sx n="99" d="100"/>
          <a:sy n="99" d="100"/>
        </p:scale>
        <p:origin x="1848" y="72"/>
      </p:cViewPr>
      <p:guideLst>
        <p:guide orient="horz" pos="20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14CC4-0A8B-4AC2-BD1E-B0D510EB578F}" type="datetimeFigureOut">
              <a:rPr lang="es-ES" smtClean="0"/>
              <a:t>09/08/2017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31772-69B6-4A2E-ACB8-6558C3D07C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11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84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26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12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9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72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56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8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773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507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72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63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100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762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430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baseline="0" dirty="0" smtClean="0"/>
              <a:t>There is a different behavior between the circuit 1 and 3 and the circuit 2. a lot of fluctuation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2683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014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478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baseline="0" dirty="0" smtClean="0"/>
              <a:t>The same trend observed with </a:t>
            </a:r>
            <a:r>
              <a:rPr lang="en-US" b="0" baseline="0" dirty="0" err="1" smtClean="0"/>
              <a:t>th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econdensing</a:t>
            </a:r>
            <a:r>
              <a:rPr lang="en-US" b="0" baseline="0" dirty="0" smtClean="0"/>
              <a:t> and the evaporating temperature.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229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825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261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746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441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644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2513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423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840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81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baseline="0" dirty="0" smtClean="0"/>
              <a:t>* We still need a comment on the 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006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300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80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349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45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691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130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637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955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856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355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035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34199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493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360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86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420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20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808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And I´m</a:t>
            </a:r>
            <a:r>
              <a:rPr lang="en-US" baseline="0" dirty="0" smtClean="0"/>
              <a:t> </a:t>
            </a:r>
            <a:r>
              <a:rPr lang="en-US" dirty="0" smtClean="0"/>
              <a:t>I looking</a:t>
            </a:r>
            <a:r>
              <a:rPr lang="en-US" baseline="0" dirty="0" smtClean="0"/>
              <a:t> </a:t>
            </a:r>
            <a:r>
              <a:rPr lang="en-US" dirty="0" smtClean="0"/>
              <a:t>forward for </a:t>
            </a:r>
            <a:r>
              <a:rPr lang="en-US" baseline="0" dirty="0" smtClean="0"/>
              <a:t>your questions and inquiries.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87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90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07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95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61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DC77F-B167-46E2-9A01-729824723F9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3F1914-0951-4ACC-B935-F7DB51B47CE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6394C-6D6E-44E6-BF40-1B11ACDFC3C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DFBF7-7677-459A-AD17-7AD588EAFE4A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AEBC29-FA9B-469C-8813-5F121092C8C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2B57-FD25-4BF3-9B15-5AD8A739BBC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0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2CD19-D8AB-4F67-B953-B307E264112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" y="0"/>
            <a:ext cx="9134929" cy="68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34340-049C-40E5-9F0E-75BD44C331B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3681"/>
            <a:ext cx="9217024" cy="69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B8D70-B2F2-447C-9481-31B7B188F14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E1265-15E9-4E71-8C98-22CFAEEA738E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7E620-EC45-45E6-852D-2CE9DA0FA004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D294A-D28A-4563-A635-AA9F497D6D6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A230C-1BF7-4168-9CB0-B6F7FB8EB899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123950"/>
            <a:ext cx="8913813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87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Clic para editar título</a:t>
            </a:r>
            <a:endParaRPr lang="es-ES" altLang="es-E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Haga clic para modificar el estilo de texto del patrón</a:t>
            </a:r>
          </a:p>
          <a:p>
            <a:pPr lvl="1"/>
            <a:r>
              <a:rPr lang="es-ES_tradnl" altLang="es-ES" smtClean="0"/>
              <a:t>Segundo nivel</a:t>
            </a:r>
          </a:p>
          <a:p>
            <a:pPr lvl="2"/>
            <a:r>
              <a:rPr lang="es-ES_tradnl" altLang="es-ES" smtClean="0"/>
              <a:t>Tercer nivel</a:t>
            </a:r>
          </a:p>
          <a:p>
            <a:pPr lvl="3"/>
            <a:r>
              <a:rPr lang="es-ES_tradnl" altLang="es-ES" smtClean="0"/>
              <a:t>Cuarto nivel</a:t>
            </a:r>
          </a:p>
          <a:p>
            <a:pPr lvl="4"/>
            <a:r>
              <a:rPr lang="es-ES_tradnl" altLang="es-ES" smtClean="0"/>
              <a:t>Quinto nivel</a:t>
            </a:r>
            <a:endParaRPr lang="es-ES" altLang="es-E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8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BE2D975-C851-4E4C-9BC2-54BC19D2E0EF}" type="slidenum">
              <a:rPr lang="es-ES_tradnl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28688" y="-82550"/>
            <a:ext cx="571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088" y="-825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0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wmf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1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1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emf"/><Relationship Id="rId4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3882"/>
            <a:ext cx="9144000" cy="56395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35429" y="1163354"/>
            <a:ext cx="825137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" y="1722949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Assessing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Optimizing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Performance of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R-290 Integral Display Case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8457" y="0"/>
            <a:ext cx="0" cy="1439172"/>
          </a:xfrm>
          <a:prstGeom prst="line">
            <a:avLst/>
          </a:prstGeom>
          <a:ln w="38100"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28364" y="102798"/>
            <a:ext cx="7928706" cy="973823"/>
            <a:chOff x="900136" y="102798"/>
            <a:chExt cx="7928706" cy="973823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2261" b="9135"/>
            <a:stretch/>
          </p:blipFill>
          <p:spPr>
            <a:xfrm>
              <a:off x="900136" y="151421"/>
              <a:ext cx="2391555" cy="925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24" y="102798"/>
              <a:ext cx="2355652" cy="925200"/>
            </a:xfrm>
            <a:prstGeom prst="rect">
              <a:avLst/>
            </a:prstGeom>
          </p:spPr>
        </p:pic>
        <p:pic>
          <p:nvPicPr>
            <p:cNvPr id="22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953" b="9795"/>
            <a:stretch/>
          </p:blipFill>
          <p:spPr>
            <a:xfrm>
              <a:off x="6042934" y="163390"/>
              <a:ext cx="2785908" cy="90126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noFill/>
              <a:miter lim="800000"/>
            </a:ln>
            <a:effectLst/>
          </p:spPr>
        </p:pic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96" y="3279789"/>
            <a:ext cx="4559436" cy="2271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62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9801"/>
            <a:ext cx="9143999" cy="475407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7083973" y="3456590"/>
            <a:ext cx="2060028" cy="1752600"/>
            <a:chOff x="-297902" y="0"/>
            <a:chExt cx="2060028" cy="1752600"/>
          </a:xfrm>
        </p:grpSpPr>
        <p:sp>
          <p:nvSpPr>
            <p:cNvPr id="11" name="Flecha arriba 10"/>
            <p:cNvSpPr/>
            <p:nvPr/>
          </p:nvSpPr>
          <p:spPr>
            <a:xfrm>
              <a:off x="714375" y="0"/>
              <a:ext cx="400050" cy="118110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3" name="CuadroTexto 38"/>
            <p:cNvSpPr txBox="1"/>
            <p:nvPr/>
          </p:nvSpPr>
          <p:spPr>
            <a:xfrm>
              <a:off x="-297902" y="1190625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FF0000"/>
                  </a:solidFill>
                </a:rPr>
                <a:t>Inlet circuit 1 </a:t>
              </a:r>
              <a:r>
                <a:rPr lang="es-ES" sz="1600" b="1" dirty="0" smtClean="0">
                  <a:solidFill>
                    <a:srgbClr val="FF0000"/>
                  </a:solidFill>
                </a:rPr>
                <a:t>(</a:t>
              </a:r>
              <a:r>
                <a:rPr lang="es-ES" sz="1600" b="1" dirty="0">
                  <a:solidFill>
                    <a:srgbClr val="FF0000"/>
                  </a:solidFill>
                </a:rPr>
                <a:t>C1)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8496299" y="1783100"/>
            <a:ext cx="561975" cy="2463079"/>
            <a:chOff x="-1" y="676275"/>
            <a:chExt cx="561975" cy="2463079"/>
          </a:xfrm>
        </p:grpSpPr>
        <p:sp>
          <p:nvSpPr>
            <p:cNvPr id="15" name="Flecha arriba 14"/>
            <p:cNvSpPr/>
            <p:nvPr/>
          </p:nvSpPr>
          <p:spPr>
            <a:xfrm rot="16200000">
              <a:off x="55508" y="620767"/>
              <a:ext cx="400050" cy="51106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6" name="CuadroTexto 40"/>
            <p:cNvSpPr txBox="1"/>
            <p:nvPr/>
          </p:nvSpPr>
          <p:spPr>
            <a:xfrm rot="5400000">
              <a:off x="-745765" y="1831614"/>
              <a:ext cx="2053504" cy="5619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B050"/>
                  </a:solidFill>
                </a:rPr>
                <a:t>Inlet circuit 2 </a:t>
              </a:r>
              <a:r>
                <a:rPr lang="es-ES" sz="1600" b="1" dirty="0" smtClean="0">
                  <a:solidFill>
                    <a:srgbClr val="00B050"/>
                  </a:solidFill>
                </a:rPr>
                <a:t>(</a:t>
              </a:r>
              <a:r>
                <a:rPr lang="es-ES" sz="1600" b="1" dirty="0">
                  <a:solidFill>
                    <a:srgbClr val="00B050"/>
                  </a:solidFill>
                </a:rPr>
                <a:t>C2)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925169" y="744378"/>
            <a:ext cx="2082197" cy="1011685"/>
            <a:chOff x="-89993" y="140840"/>
            <a:chExt cx="2082197" cy="1011685"/>
          </a:xfrm>
        </p:grpSpPr>
        <p:sp>
          <p:nvSpPr>
            <p:cNvPr id="19" name="Flecha arriba 18"/>
            <p:cNvSpPr/>
            <p:nvPr/>
          </p:nvSpPr>
          <p:spPr>
            <a:xfrm rot="10800000">
              <a:off x="695325" y="542925"/>
              <a:ext cx="400050" cy="609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0" name="CuadroTexto 42"/>
            <p:cNvSpPr txBox="1"/>
            <p:nvPr/>
          </p:nvSpPr>
          <p:spPr>
            <a:xfrm>
              <a:off x="-89993" y="140840"/>
              <a:ext cx="2082197" cy="34630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70C0"/>
                  </a:solidFill>
                </a:rPr>
                <a:t>Inlet circuit 3 (C3</a:t>
              </a:r>
              <a:r>
                <a:rPr lang="es-ES" sz="1600" b="1" dirty="0" smtClean="0">
                  <a:solidFill>
                    <a:srgbClr val="0070C0"/>
                  </a:solidFill>
                </a:rPr>
                <a:t>)</a:t>
              </a:r>
              <a:endParaRPr lang="es-ES" sz="16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Flecha arriba 20"/>
          <p:cNvSpPr/>
          <p:nvPr/>
        </p:nvSpPr>
        <p:spPr>
          <a:xfrm>
            <a:off x="2450553" y="1244997"/>
            <a:ext cx="400050" cy="51106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2" name="Flecha arriba 21"/>
          <p:cNvSpPr/>
          <p:nvPr/>
        </p:nvSpPr>
        <p:spPr>
          <a:xfrm rot="10800000">
            <a:off x="2450553" y="3456589"/>
            <a:ext cx="400050" cy="133612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3" name="Flecha arriba 22"/>
          <p:cNvSpPr/>
          <p:nvPr/>
        </p:nvSpPr>
        <p:spPr>
          <a:xfrm rot="10800000">
            <a:off x="2850603" y="3456590"/>
            <a:ext cx="400050" cy="60960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5" name="Rectángulo 4"/>
          <p:cNvSpPr/>
          <p:nvPr/>
        </p:nvSpPr>
        <p:spPr>
          <a:xfrm>
            <a:off x="2422324" y="5080043"/>
            <a:ext cx="4299351" cy="704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13034"/>
                </a:solidFill>
              </a:rPr>
              <a:t>Refrigeration Circuits by IMST-ART</a:t>
            </a:r>
            <a:endParaRPr lang="en-US" b="1" dirty="0">
              <a:solidFill>
                <a:srgbClr val="A1303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It has 3x 150g R290 circuits arranged as follows:</a:t>
            </a:r>
          </a:p>
        </p:txBody>
      </p:sp>
    </p:spTree>
    <p:extLst>
      <p:ext uri="{BB962C8B-B14F-4D97-AF65-F5344CB8AC3E}">
        <p14:creationId xmlns:p14="http://schemas.microsoft.com/office/powerpoint/2010/main" val="35200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ondenser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196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To simulate the condenser in IMST-ART, it is required to specify the </a:t>
            </a:r>
            <a:r>
              <a:rPr lang="en-US" dirty="0" smtClean="0">
                <a:solidFill>
                  <a:srgbClr val="A13034"/>
                </a:solidFill>
              </a:rPr>
              <a:t>plate thickness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A13034"/>
                </a:solidFill>
              </a:rPr>
              <a:t>area enhancement factor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With the aid of </a:t>
            </a:r>
            <a:r>
              <a:rPr lang="en-US" dirty="0" smtClean="0">
                <a:solidFill>
                  <a:srgbClr val="A13034"/>
                </a:solidFill>
              </a:rPr>
              <a:t>EES program </a:t>
            </a:r>
            <a:r>
              <a:rPr lang="en-US" dirty="0" smtClean="0"/>
              <a:t>and catalog data we have estimated correctly the plate thickness (</a:t>
            </a:r>
            <a:r>
              <a:rPr lang="en-US" dirty="0" smtClean="0">
                <a:solidFill>
                  <a:srgbClr val="A13034"/>
                </a:solidFill>
              </a:rPr>
              <a:t>2 mm</a:t>
            </a:r>
            <a:r>
              <a:rPr lang="en-US" dirty="0" smtClean="0"/>
              <a:t>) and </a:t>
            </a:r>
            <a:r>
              <a:rPr lang="en-US" dirty="0"/>
              <a:t>area enhancement </a:t>
            </a:r>
            <a:r>
              <a:rPr lang="en-US" dirty="0" smtClean="0"/>
              <a:t>factor (</a:t>
            </a:r>
            <a:r>
              <a:rPr lang="en-US" dirty="0" smtClean="0">
                <a:solidFill>
                  <a:srgbClr val="A13034"/>
                </a:solidFill>
              </a:rPr>
              <a:t>1.085</a:t>
            </a:r>
            <a:r>
              <a:rPr lang="en-US" dirty="0" smtClean="0"/>
              <a:t>) which give quite similar </a:t>
            </a:r>
            <a:r>
              <a:rPr lang="en-US" dirty="0" smtClean="0">
                <a:solidFill>
                  <a:srgbClr val="A13034"/>
                </a:solidFill>
              </a:rPr>
              <a:t>effective surface area</a:t>
            </a:r>
            <a:r>
              <a:rPr lang="en-US" dirty="0"/>
              <a:t>, </a:t>
            </a:r>
            <a:r>
              <a:rPr lang="en-US" dirty="0" smtClean="0">
                <a:solidFill>
                  <a:srgbClr val="A13034"/>
                </a:solidFill>
              </a:rPr>
              <a:t>Ethylene </a:t>
            </a:r>
            <a:r>
              <a:rPr lang="en-US" dirty="0">
                <a:solidFill>
                  <a:srgbClr val="A13034"/>
                </a:solidFill>
              </a:rPr>
              <a:t>glycol velocity </a:t>
            </a:r>
            <a:r>
              <a:rPr lang="en-US" dirty="0" smtClean="0">
                <a:solidFill>
                  <a:srgbClr val="A13034"/>
                </a:solidFill>
              </a:rPr>
              <a:t>in the channel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total volume of refrigerant path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A13034"/>
                </a:solidFill>
              </a:rPr>
              <a:t>total volume of </a:t>
            </a:r>
            <a:r>
              <a:rPr lang="en-US" dirty="0">
                <a:solidFill>
                  <a:srgbClr val="A13034"/>
                </a:solidFill>
              </a:rPr>
              <a:t>Ethylene </a:t>
            </a:r>
            <a:r>
              <a:rPr lang="en-US" dirty="0" smtClean="0">
                <a:solidFill>
                  <a:srgbClr val="A13034"/>
                </a:solidFill>
              </a:rPr>
              <a:t>glycol path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2880290"/>
            <a:ext cx="9144000" cy="2970467"/>
            <a:chOff x="0" y="2687271"/>
            <a:chExt cx="9144000" cy="29704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87271"/>
              <a:ext cx="9144000" cy="297046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369713" y="4404575"/>
              <a:ext cx="1191295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369" y="4649273"/>
              <a:ext cx="1985493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91967" y="4404575"/>
              <a:ext cx="2052033" cy="244698"/>
            </a:xfrm>
            <a:prstGeom prst="rect">
              <a:avLst/>
            </a:prstGeom>
            <a:noFill/>
            <a:ln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ondenser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8225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Based on the previous analysis, The specifications of one condenser are introduced to IMST as follows: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5" y="1390140"/>
            <a:ext cx="7609330" cy="52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specifications of one compressor are: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" y="1047614"/>
            <a:ext cx="5549936" cy="5038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1186" y="3065930"/>
            <a:ext cx="3234480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have assumed </a:t>
            </a:r>
            <a:r>
              <a:rPr lang="en-US" b="1" dirty="0" smtClean="0">
                <a:solidFill>
                  <a:srgbClr val="A13034"/>
                </a:solidFill>
              </a:rPr>
              <a:t>0 </a:t>
            </a:r>
            <a:r>
              <a:rPr lang="en-US" dirty="0" smtClean="0"/>
              <a:t>oil volume. Because we have found that it is better to calculate the amount of refrigerant charge inside the compressor using the solubility curves.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4787153" y="2646381"/>
            <a:ext cx="1004033" cy="14352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power correlation: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4" y="1047614"/>
            <a:ext cx="7385419" cy="51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mass flow rate correlation: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5"/>
          <a:stretch/>
        </p:blipFill>
        <p:spPr>
          <a:xfrm>
            <a:off x="556197" y="1052104"/>
            <a:ext cx="7631362" cy="52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air flow is generated by </a:t>
            </a:r>
            <a:r>
              <a:rPr lang="en-US" sz="2000" b="1" dirty="0">
                <a:solidFill>
                  <a:srgbClr val="A13034"/>
                </a:solidFill>
              </a:rPr>
              <a:t>6</a:t>
            </a:r>
            <a:r>
              <a:rPr lang="en-US" sz="2000" dirty="0"/>
              <a:t> diagonal flow EC fans, model K1G-200 from EBM </a:t>
            </a:r>
            <a:r>
              <a:rPr lang="en-US" sz="2000" dirty="0" err="1"/>
              <a:t>Papst</a:t>
            </a:r>
            <a:r>
              <a:rPr lang="en-US" sz="2000" dirty="0"/>
              <a:t> running at </a:t>
            </a:r>
            <a:r>
              <a:rPr lang="en-US" sz="2000" b="1" dirty="0">
                <a:solidFill>
                  <a:srgbClr val="A13034"/>
                </a:solidFill>
              </a:rPr>
              <a:t>1400 rpm </a:t>
            </a:r>
            <a:r>
              <a:rPr lang="en-US" sz="2000" dirty="0"/>
              <a:t>in the </a:t>
            </a:r>
            <a:r>
              <a:rPr lang="en-US" sz="2000" dirty="0" smtClean="0"/>
              <a:t>current arrangement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8" y="1881578"/>
            <a:ext cx="6608929" cy="439040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14814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dimensions of one fan:</a:t>
            </a:r>
          </a:p>
        </p:txBody>
      </p:sp>
    </p:spTree>
    <p:extLst>
      <p:ext uri="{BB962C8B-B14F-4D97-AF65-F5344CB8AC3E}">
        <p14:creationId xmlns:p14="http://schemas.microsoft.com/office/powerpoint/2010/main" val="36086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head vs flow rate curves are as follows: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59240" r="11030" b="6846"/>
          <a:stretch/>
        </p:blipFill>
        <p:spPr>
          <a:xfrm>
            <a:off x="55142" y="1047614"/>
            <a:ext cx="9033715" cy="52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822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Fan curves are introduced to the IMST program as follows: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7" t="22492" r="5411" b="59626"/>
          <a:stretch/>
        </p:blipFill>
        <p:spPr>
          <a:xfrm>
            <a:off x="131267" y="1082364"/>
            <a:ext cx="4046615" cy="1823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40941" r="10427" b="5098"/>
          <a:stretch/>
        </p:blipFill>
        <p:spPr>
          <a:xfrm>
            <a:off x="4256607" y="2053862"/>
            <a:ext cx="4808668" cy="4434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9077" y="3230907"/>
            <a:ext cx="253880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Static pressure VS flow rate curve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9077" y="5454393"/>
            <a:ext cx="253880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Fan power VS flow rate curve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177882" y="3305850"/>
            <a:ext cx="1469883" cy="248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4177882" y="5454393"/>
            <a:ext cx="1469883" cy="323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4760242" cy="1544953"/>
            <a:chOff x="441175" y="1495650"/>
            <a:chExt cx="4760242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14999" y="2332717"/>
              <a:ext cx="3986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D</a:t>
              </a:r>
              <a:r>
                <a:rPr lang="en-US" sz="3000" dirty="0" smtClean="0">
                  <a:solidFill>
                    <a:schemeClr val="bg1"/>
                  </a:solidFill>
                </a:rPr>
                <a:t>ata 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05748" y="628585"/>
            <a:ext cx="6559015" cy="5912737"/>
            <a:chOff x="1387393" y="638922"/>
            <a:chExt cx="6559015" cy="5912737"/>
          </a:xfrm>
        </p:grpSpPr>
        <p:grpSp>
          <p:nvGrpSpPr>
            <p:cNvPr id="25" name="Group 2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" y="215127"/>
            <a:ext cx="3999387" cy="353188"/>
          </a:xfrm>
          <a:prstGeom prst="rect">
            <a:avLst/>
          </a:prstGeom>
        </p:spPr>
      </p:pic>
      <p:sp>
        <p:nvSpPr>
          <p:cNvPr id="15" name="Rectángulo 6"/>
          <p:cNvSpPr/>
          <p:nvPr/>
        </p:nvSpPr>
        <p:spPr>
          <a:xfrm>
            <a:off x="108357" y="151531"/>
            <a:ext cx="1356461" cy="4770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ontents</a:t>
            </a:r>
            <a:endParaRPr lang="es-ES" sz="20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6118" y="6488668"/>
            <a:ext cx="53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04500E-BA9B-43AA-8CB0-E76F90EFFCB4}" type="slidenum">
              <a:rPr lang="en-US" smtClean="0">
                <a:solidFill>
                  <a:srgbClr val="A13034"/>
                </a:solidFill>
              </a:rPr>
              <a:pPr algn="ctr"/>
              <a:t>2</a:t>
            </a:fld>
            <a:endParaRPr lang="en-US" dirty="0">
              <a:solidFill>
                <a:srgbClr val="A13034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10791" y="214352"/>
            <a:ext cx="4550131" cy="989356"/>
            <a:chOff x="167526" y="669463"/>
            <a:chExt cx="4550131" cy="989356"/>
          </a:xfrm>
        </p:grpSpPr>
        <p:pic>
          <p:nvPicPr>
            <p:cNvPr id="31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" name="CuadroTexto 2"/>
            <p:cNvSpPr txBox="1"/>
            <p:nvPr/>
          </p:nvSpPr>
          <p:spPr>
            <a:xfrm>
              <a:off x="187294" y="1156371"/>
              <a:ext cx="332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 smtClean="0">
                  <a:solidFill>
                    <a:srgbClr val="A43135"/>
                  </a:solidFill>
                  <a:latin typeface="+mj-lt"/>
                </a:rPr>
                <a:t>I</a:t>
              </a:r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ntroduction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45064" y="66946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35" y="106285"/>
            <a:ext cx="1117200" cy="438789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132993" y="1047007"/>
            <a:ext cx="4541000" cy="959294"/>
            <a:chOff x="167526" y="699525"/>
            <a:chExt cx="4541000" cy="959294"/>
          </a:xfrm>
        </p:grpSpPr>
        <p:pic>
          <p:nvPicPr>
            <p:cNvPr id="38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9" name="CuadroTexto 38"/>
            <p:cNvSpPr txBox="1"/>
            <p:nvPr/>
          </p:nvSpPr>
          <p:spPr>
            <a:xfrm>
              <a:off x="178912" y="1143125"/>
              <a:ext cx="3301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A43135"/>
                  </a:solidFill>
                </a:rPr>
                <a:t>O</a:t>
              </a:r>
              <a:r>
                <a:rPr lang="es-ES" dirty="0">
                  <a:solidFill>
                    <a:prstClr val="black"/>
                  </a:solidFill>
                </a:rPr>
                <a:t>bjectives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11"/>
            <p:cNvSpPr/>
            <p:nvPr/>
          </p:nvSpPr>
          <p:spPr>
            <a:xfrm>
              <a:off x="4135933" y="69952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10791" y="1902978"/>
            <a:ext cx="4534326" cy="970293"/>
            <a:chOff x="167526" y="688526"/>
            <a:chExt cx="4534326" cy="970293"/>
          </a:xfrm>
        </p:grpSpPr>
        <p:pic>
          <p:nvPicPr>
            <p:cNvPr id="42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4" name="Rectangle 11"/>
            <p:cNvSpPr/>
            <p:nvPr/>
          </p:nvSpPr>
          <p:spPr>
            <a:xfrm>
              <a:off x="4129259" y="688526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10791" y="2814512"/>
            <a:ext cx="4526476" cy="950754"/>
            <a:chOff x="167526" y="708065"/>
            <a:chExt cx="4526476" cy="950754"/>
          </a:xfrm>
        </p:grpSpPr>
        <p:pic>
          <p:nvPicPr>
            <p:cNvPr id="46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8" name="Rectangle 11"/>
            <p:cNvSpPr/>
            <p:nvPr/>
          </p:nvSpPr>
          <p:spPr>
            <a:xfrm>
              <a:off x="4121409" y="70806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108357" y="3698824"/>
            <a:ext cx="4528911" cy="956983"/>
            <a:chOff x="167526" y="701836"/>
            <a:chExt cx="4528911" cy="956983"/>
          </a:xfrm>
        </p:grpSpPr>
        <p:pic>
          <p:nvPicPr>
            <p:cNvPr id="50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2" name="Rectangle 11"/>
            <p:cNvSpPr/>
            <p:nvPr/>
          </p:nvSpPr>
          <p:spPr>
            <a:xfrm>
              <a:off x="4123844" y="701836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130559" y="4577594"/>
            <a:ext cx="4525935" cy="935961"/>
            <a:chOff x="167526" y="722858"/>
            <a:chExt cx="4525935" cy="935961"/>
          </a:xfrm>
        </p:grpSpPr>
        <p:pic>
          <p:nvPicPr>
            <p:cNvPr id="54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6" name="Rectangle 11"/>
            <p:cNvSpPr/>
            <p:nvPr/>
          </p:nvSpPr>
          <p:spPr>
            <a:xfrm>
              <a:off x="4120868" y="722858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44379" y="2353228"/>
            <a:ext cx="396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C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urrent</a:t>
            </a: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 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s</a:t>
            </a:r>
            <a:r>
              <a:rPr lang="en-US" b="0" dirty="0" smtClean="0">
                <a:solidFill>
                  <a:prstClr val="black"/>
                </a:solidFill>
                <a:latin typeface="+mj-lt"/>
                <a:cs typeface="+mn-cs"/>
              </a:rPr>
              <a:t>ystem 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Description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4379" y="3265317"/>
            <a:ext cx="425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D</a:t>
            </a:r>
            <a:r>
              <a:rPr lang="en-US" b="0" dirty="0" smtClean="0">
                <a:solidFill>
                  <a:prstClr val="black"/>
                </a:solidFill>
                <a:latin typeface="+mj-lt"/>
                <a:cs typeface="+mn-cs"/>
              </a:rPr>
              <a:t>ata Analysis</a:t>
            </a:r>
            <a:endParaRPr lang="en-US" b="0" dirty="0">
              <a:solidFill>
                <a:prstClr val="black"/>
              </a:solidFill>
              <a:latin typeface="+mj-lt"/>
              <a:cs typeface="+mn-cs"/>
            </a:endParaRPr>
          </a:p>
        </p:txBody>
      </p:sp>
      <p:sp>
        <p:nvSpPr>
          <p:cNvPr id="27" name="CuadroTexto 2"/>
          <p:cNvSpPr txBox="1"/>
          <p:nvPr/>
        </p:nvSpPr>
        <p:spPr>
          <a:xfrm>
            <a:off x="144379" y="4171430"/>
            <a:ext cx="393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A43135"/>
                </a:solidFill>
                <a:latin typeface="+mj-lt"/>
              </a:rPr>
              <a:t>P</a:t>
            </a:r>
            <a:r>
              <a:rPr lang="en-US" spc="100" dirty="0">
                <a:solidFill>
                  <a:prstClr val="black"/>
                </a:solidFill>
                <a:latin typeface="+mj-lt"/>
              </a:rPr>
              <a:t>reliminary</a:t>
            </a:r>
            <a:r>
              <a:rPr lang="en-US" spc="100" dirty="0" smtClean="0">
                <a:solidFill>
                  <a:prstClr val="black"/>
                </a:solidFill>
                <a:latin typeface="+mj-lt"/>
              </a:rPr>
              <a:t> Simulations</a:t>
            </a:r>
            <a:endParaRPr lang="en-US" spc="1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8135" y="4987992"/>
            <a:ext cx="411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all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A43135"/>
                </a:solidFill>
                <a:latin typeface="+mj-lt"/>
                <a:cs typeface="+mn-cs"/>
              </a:rPr>
              <a:t>I</a:t>
            </a:r>
            <a:r>
              <a:rPr lang="en-US" b="0" cap="none" dirty="0" smtClean="0">
                <a:latin typeface="+mj-lt"/>
                <a:cs typeface="+mn-cs"/>
              </a:rPr>
              <a:t>mprovements and Suggestions</a:t>
            </a:r>
            <a:endParaRPr lang="en-US" b="0" cap="none" dirty="0">
              <a:latin typeface="+mj-lt"/>
              <a:cs typeface="+mn-cs"/>
            </a:endParaRPr>
          </a:p>
        </p:txBody>
      </p:sp>
      <p:grpSp>
        <p:nvGrpSpPr>
          <p:cNvPr id="35" name="Grupo 52"/>
          <p:cNvGrpSpPr/>
          <p:nvPr/>
        </p:nvGrpSpPr>
        <p:grpSpPr>
          <a:xfrm>
            <a:off x="108356" y="5411367"/>
            <a:ext cx="4538511" cy="923330"/>
            <a:chOff x="167526" y="756863"/>
            <a:chExt cx="4538511" cy="923330"/>
          </a:xfrm>
        </p:grpSpPr>
        <p:pic>
          <p:nvPicPr>
            <p:cNvPr id="43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7" name="Rectangle 11"/>
            <p:cNvSpPr/>
            <p:nvPr/>
          </p:nvSpPr>
          <p:spPr>
            <a:xfrm>
              <a:off x="4133444" y="75686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dirty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1" name="CuadroTexto 7"/>
          <p:cNvSpPr txBox="1"/>
          <p:nvPr/>
        </p:nvSpPr>
        <p:spPr>
          <a:xfrm>
            <a:off x="148135" y="5788112"/>
            <a:ext cx="411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all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cap="none" dirty="0" smtClean="0">
                <a:solidFill>
                  <a:srgbClr val="A43135"/>
                </a:solidFill>
                <a:latin typeface="+mj-lt"/>
                <a:cs typeface="+mn-cs"/>
              </a:rPr>
              <a:t>I</a:t>
            </a:r>
            <a:r>
              <a:rPr lang="en-US" b="0" cap="none" dirty="0" smtClean="0">
                <a:latin typeface="+mj-lt"/>
                <a:cs typeface="+mn-cs"/>
              </a:rPr>
              <a:t>nquiries</a:t>
            </a:r>
            <a:endParaRPr lang="en-US" b="0" cap="none" dirty="0"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-80740" y="1579199"/>
            <a:ext cx="44706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To correctly evaluate the experimental data, We have selected a steady state range (</a:t>
            </a:r>
            <a:r>
              <a:rPr lang="en-US" dirty="0" smtClean="0">
                <a:solidFill>
                  <a:srgbClr val="A13034"/>
                </a:solidFill>
              </a:rPr>
              <a:t>SSR</a:t>
            </a:r>
            <a:r>
              <a:rPr lang="en-US" dirty="0" smtClean="0"/>
              <a:t>) from the experimental campaign of </a:t>
            </a:r>
            <a:r>
              <a:rPr lang="en-US" dirty="0" smtClean="0">
                <a:solidFill>
                  <a:srgbClr val="A13034"/>
                </a:solidFill>
              </a:rPr>
              <a:t>200g</a:t>
            </a:r>
            <a:r>
              <a:rPr lang="en-US" dirty="0" smtClean="0"/>
              <a:t> Propane.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This range varies from </a:t>
            </a:r>
            <a:r>
              <a:rPr lang="en-US" dirty="0" smtClean="0">
                <a:solidFill>
                  <a:srgbClr val="A13034"/>
                </a:solidFill>
              </a:rPr>
              <a:t>14.30 to 14.80 h </a:t>
            </a:r>
            <a:r>
              <a:rPr lang="en-US" dirty="0" smtClean="0"/>
              <a:t>which corresponds to </a:t>
            </a:r>
            <a:r>
              <a:rPr lang="en-US" dirty="0" smtClean="0">
                <a:solidFill>
                  <a:srgbClr val="A13034"/>
                </a:solidFill>
              </a:rPr>
              <a:t>30 min </a:t>
            </a:r>
            <a:r>
              <a:rPr lang="en-US" dirty="0" smtClean="0"/>
              <a:t>of continuous operation.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election of SSR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333" y="0"/>
            <a:ext cx="3741735" cy="24448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164" y="2444865"/>
            <a:ext cx="3724990" cy="24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67" y="4876031"/>
            <a:ext cx="3724990" cy="210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10"/>
          <p:cNvCxnSpPr/>
          <p:nvPr/>
        </p:nvCxnSpPr>
        <p:spPr>
          <a:xfrm>
            <a:off x="5474740" y="131392"/>
            <a:ext cx="0" cy="672660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904543" y="131392"/>
            <a:ext cx="0" cy="672660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 derecha 7"/>
          <p:cNvSpPr/>
          <p:nvPr/>
        </p:nvSpPr>
        <p:spPr>
          <a:xfrm>
            <a:off x="4787757" y="4568718"/>
            <a:ext cx="686983" cy="56507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 izquierda 14"/>
          <p:cNvSpPr/>
          <p:nvPr/>
        </p:nvSpPr>
        <p:spPr>
          <a:xfrm>
            <a:off x="5933728" y="4540982"/>
            <a:ext cx="763385" cy="615159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6103873" y="457299"/>
            <a:ext cx="224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Tevap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s-ES_tradnl" b="1" dirty="0" err="1" smtClean="0">
                <a:solidFill>
                  <a:srgbClr val="FF0000"/>
                </a:solidFill>
              </a:rPr>
              <a:t>Circuit</a:t>
            </a:r>
            <a:r>
              <a:rPr lang="es-ES_tradnl" b="1" dirty="0" smtClean="0">
                <a:solidFill>
                  <a:srgbClr val="FF0000"/>
                </a:solidFill>
              </a:rPr>
              <a:t> 1)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087750" y="2812569"/>
            <a:ext cx="203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</a:rPr>
              <a:t>Tevap</a:t>
            </a:r>
            <a:r>
              <a:rPr lang="en-US" b="1" dirty="0" smtClean="0">
                <a:solidFill>
                  <a:srgbClr val="00B050"/>
                </a:solidFill>
              </a:rPr>
              <a:t> (</a:t>
            </a:r>
            <a:r>
              <a:rPr lang="es-ES_tradnl" b="1" dirty="0" err="1" smtClean="0">
                <a:solidFill>
                  <a:srgbClr val="00B050"/>
                </a:solidFill>
              </a:rPr>
              <a:t>Circuit</a:t>
            </a:r>
            <a:r>
              <a:rPr lang="es-ES_tradnl" b="1" dirty="0" smtClean="0">
                <a:solidFill>
                  <a:srgbClr val="00B050"/>
                </a:solidFill>
              </a:rPr>
              <a:t> 2)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20" name="CuadroTexto 16"/>
          <p:cNvSpPr txBox="1"/>
          <p:nvPr/>
        </p:nvSpPr>
        <p:spPr>
          <a:xfrm>
            <a:off x="6148805" y="5281483"/>
            <a:ext cx="203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Tevap</a:t>
            </a:r>
            <a:r>
              <a:rPr lang="en-US" b="1" dirty="0" smtClean="0">
                <a:solidFill>
                  <a:srgbClr val="0070C0"/>
                </a:solidFill>
              </a:rPr>
              <a:t> (</a:t>
            </a:r>
            <a:r>
              <a:rPr lang="es-ES_tradnl" b="1" dirty="0" err="1" smtClean="0">
                <a:solidFill>
                  <a:srgbClr val="0070C0"/>
                </a:solidFill>
              </a:rPr>
              <a:t>Circuit</a:t>
            </a:r>
            <a:r>
              <a:rPr lang="es-ES_tradnl" b="1" dirty="0" smtClean="0">
                <a:solidFill>
                  <a:srgbClr val="0070C0"/>
                </a:solidFill>
              </a:rPr>
              <a:t> 3)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6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0" y="854376"/>
            <a:ext cx="9144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given data are </a:t>
            </a:r>
            <a:r>
              <a:rPr lang="en-US" dirty="0"/>
              <a:t>reevaluated </a:t>
            </a:r>
            <a:r>
              <a:rPr lang="en-US" dirty="0" smtClean="0"/>
              <a:t>again based on the brine data used in condenser.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brine </a:t>
            </a:r>
            <a:r>
              <a:rPr lang="en-US" dirty="0"/>
              <a:t>used is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A13034"/>
                </a:solidFill>
              </a:rPr>
              <a:t>Termofrost</a:t>
            </a:r>
            <a:r>
              <a:rPr lang="en-US" dirty="0" smtClean="0">
                <a:solidFill>
                  <a:srgbClr val="A13034"/>
                </a:solidFill>
              </a:rPr>
              <a:t> E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A13034"/>
                </a:solidFill>
              </a:rPr>
              <a:t>50</a:t>
            </a:r>
            <a:r>
              <a:rPr lang="en-US" dirty="0">
                <a:solidFill>
                  <a:srgbClr val="A13034"/>
                </a:solidFill>
              </a:rPr>
              <a:t>% Ethylene-Glycol</a:t>
            </a:r>
            <a:r>
              <a:rPr lang="en-US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noticed that the brine’s </a:t>
            </a:r>
            <a:r>
              <a:rPr lang="en-US" dirty="0" err="1" smtClean="0">
                <a:solidFill>
                  <a:srgbClr val="A13034"/>
                </a:solidFill>
              </a:rPr>
              <a:t>Cp</a:t>
            </a:r>
            <a:r>
              <a:rPr lang="en-US" dirty="0" smtClean="0"/>
              <a:t> values provided by the experimental report are a little bit low (with average value of </a:t>
            </a:r>
            <a:r>
              <a:rPr lang="en-US" dirty="0" smtClean="0">
                <a:solidFill>
                  <a:srgbClr val="A13034"/>
                </a:solidFill>
              </a:rPr>
              <a:t>3.2 </a:t>
            </a:r>
            <a:r>
              <a:rPr lang="en-US" dirty="0" smtClean="0"/>
              <a:t>kJ/</a:t>
            </a:r>
            <a:r>
              <a:rPr lang="en-US" dirty="0" err="1" smtClean="0"/>
              <a:t>kg.K</a:t>
            </a:r>
            <a:r>
              <a:rPr lang="en-US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So we have recalculated them again using </a:t>
            </a:r>
            <a:r>
              <a:rPr lang="en-US" dirty="0" smtClean="0">
                <a:solidFill>
                  <a:srgbClr val="A13034"/>
                </a:solidFill>
              </a:rPr>
              <a:t>EES</a:t>
            </a:r>
            <a:r>
              <a:rPr lang="en-US" dirty="0" smtClean="0"/>
              <a:t> program, and the current average value is </a:t>
            </a:r>
            <a:r>
              <a:rPr lang="en-US" dirty="0" smtClean="0">
                <a:solidFill>
                  <a:srgbClr val="A13034"/>
                </a:solidFill>
              </a:rPr>
              <a:t>3.4</a:t>
            </a:r>
            <a:r>
              <a:rPr lang="en-US" dirty="0" smtClean="0"/>
              <a:t> kJ/</a:t>
            </a:r>
            <a:r>
              <a:rPr lang="en-US" dirty="0" err="1" smtClean="0"/>
              <a:t>kg.K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Based on these changes we have recalculated the Q</a:t>
            </a:r>
            <a:r>
              <a:rPr lang="en-US" baseline="-25000" dirty="0" smtClean="0"/>
              <a:t>cond</a:t>
            </a:r>
            <a:r>
              <a:rPr lang="en-US" dirty="0" smtClean="0"/>
              <a:t> and h</a:t>
            </a:r>
            <a:r>
              <a:rPr lang="en-US" baseline="-25000" dirty="0" smtClean="0"/>
              <a:t>ref,out,cond</a:t>
            </a:r>
            <a:r>
              <a:rPr lang="en-US" dirty="0" smtClean="0"/>
              <a:t>, which, in turn, affect the performance of the evaporator.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 sample</a:t>
            </a:r>
            <a:r>
              <a:rPr lang="es-ES" dirty="0" smtClean="0"/>
              <a:t> of data </a:t>
            </a:r>
            <a:r>
              <a:rPr lang="en-US" dirty="0" smtClean="0"/>
              <a:t>is</a:t>
            </a:r>
            <a:r>
              <a:rPr lang="es-ES" dirty="0" smtClean="0"/>
              <a:t> </a:t>
            </a:r>
            <a:r>
              <a:rPr lang="en-US" dirty="0" smtClean="0"/>
              <a:t>shown</a:t>
            </a:r>
            <a:r>
              <a:rPr lang="es-ES" dirty="0" smtClean="0"/>
              <a:t> in </a:t>
            </a:r>
            <a:r>
              <a:rPr lang="en-US" dirty="0" smtClean="0"/>
              <a:t>the</a:t>
            </a:r>
            <a:r>
              <a:rPr lang="es-ES" dirty="0" smtClean="0"/>
              <a:t> </a:t>
            </a:r>
            <a:r>
              <a:rPr lang="en-US" dirty="0" smtClean="0"/>
              <a:t>next</a:t>
            </a:r>
            <a:r>
              <a:rPr lang="es-ES" dirty="0" smtClean="0"/>
              <a:t> figures.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valuation of SSR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329"/>
            <a:ext cx="9144000" cy="19065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711"/>
            <a:ext cx="9144000" cy="18617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0257"/>
            <a:ext cx="9144000" cy="15954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valuation of SSR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 of Data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16" y="831380"/>
            <a:ext cx="6443449" cy="42184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58388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following figures summarize the data for C1, C2, and C3.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504985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</a:t>
            </a:r>
            <a:r>
              <a:rPr lang="en-US" sz="1600" dirty="0" err="1" smtClean="0"/>
              <a:t>Tevap</a:t>
            </a:r>
            <a:r>
              <a:rPr lang="en-US" sz="1600" dirty="0" smtClean="0"/>
              <a:t> values have been recalculated again by using </a:t>
            </a:r>
            <a:r>
              <a:rPr lang="en-US" sz="1600" dirty="0" smtClean="0">
                <a:solidFill>
                  <a:srgbClr val="A13034"/>
                </a:solidFill>
              </a:rPr>
              <a:t>REFPROP</a:t>
            </a:r>
            <a:r>
              <a:rPr lang="en-US" sz="1600" dirty="0" smtClean="0"/>
              <a:t>, based on the outlet evaporator pressure.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It can be clearly noticed, the different behavior between C1 and C3, and C2, which has a lot of fluctuations.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16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81" y="608446"/>
            <a:ext cx="5795716" cy="37944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 of Data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35280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</a:t>
            </a:r>
            <a:r>
              <a:rPr lang="en-US" sz="1600" dirty="0" err="1" smtClean="0"/>
              <a:t>Tcond</a:t>
            </a:r>
            <a:r>
              <a:rPr lang="en-US" sz="1600" dirty="0" smtClean="0"/>
              <a:t> values have been recalculated again by using </a:t>
            </a:r>
            <a:r>
              <a:rPr lang="en-US" sz="1600" dirty="0" smtClean="0">
                <a:solidFill>
                  <a:srgbClr val="A13034"/>
                </a:solidFill>
              </a:rPr>
              <a:t>REFPROP</a:t>
            </a:r>
            <a:r>
              <a:rPr lang="en-US" sz="1600" dirty="0" smtClean="0"/>
              <a:t>, based on the outlet condenser pressure.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It can bee seen, the large fluctuations in </a:t>
            </a:r>
            <a:r>
              <a:rPr lang="en-US" sz="1600" dirty="0" err="1" smtClean="0"/>
              <a:t>Tcond</a:t>
            </a:r>
            <a:r>
              <a:rPr lang="en-US" sz="1600" dirty="0" smtClean="0"/>
              <a:t> for C2 compared to C1 and C3.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Additionally, there is approximately </a:t>
            </a:r>
            <a:r>
              <a:rPr lang="en-US" sz="1600" b="1" dirty="0" smtClean="0">
                <a:solidFill>
                  <a:srgbClr val="A13034"/>
                </a:solidFill>
              </a:rPr>
              <a:t>5 </a:t>
            </a:r>
            <a:r>
              <a:rPr lang="en-US" sz="1600" b="1" baseline="30000" dirty="0" smtClean="0">
                <a:solidFill>
                  <a:srgbClr val="A13034"/>
                </a:solidFill>
              </a:rPr>
              <a:t>O</a:t>
            </a:r>
            <a:r>
              <a:rPr lang="en-US" sz="1600" b="1" dirty="0" smtClean="0">
                <a:solidFill>
                  <a:srgbClr val="A13034"/>
                </a:solidFill>
              </a:rPr>
              <a:t>C </a:t>
            </a:r>
            <a:r>
              <a:rPr lang="en-US" sz="1600" dirty="0" smtClean="0"/>
              <a:t>difference between the average condensation temperatures for C1 and C3 and average condensation temperature for C2.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77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 of Data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443532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To confirm the </a:t>
            </a:r>
            <a:r>
              <a:rPr lang="en-US" sz="1600" dirty="0"/>
              <a:t>presence of </a:t>
            </a:r>
            <a:r>
              <a:rPr lang="en-US" sz="1600" dirty="0" smtClean="0"/>
              <a:t>SC, we have calculated the </a:t>
            </a:r>
            <a:r>
              <a:rPr lang="en-US" sz="1600" dirty="0" smtClean="0">
                <a:solidFill>
                  <a:srgbClr val="A13034"/>
                </a:solidFill>
              </a:rPr>
              <a:t>difference</a:t>
            </a:r>
            <a:r>
              <a:rPr lang="en-US" sz="1600" dirty="0" smtClean="0"/>
              <a:t> between the </a:t>
            </a:r>
            <a:r>
              <a:rPr lang="en-US" sz="1600" dirty="0" smtClean="0">
                <a:solidFill>
                  <a:srgbClr val="A13034"/>
                </a:solidFill>
              </a:rPr>
              <a:t>outlet enthalpy </a:t>
            </a:r>
            <a:r>
              <a:rPr lang="en-US" sz="1600" dirty="0" smtClean="0"/>
              <a:t>from condenser and its corresponding </a:t>
            </a:r>
            <a:r>
              <a:rPr lang="en-US" sz="1600" dirty="0" smtClean="0">
                <a:solidFill>
                  <a:srgbClr val="A13034"/>
                </a:solidFill>
              </a:rPr>
              <a:t>saturated enthalpy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It can be noticed that for </a:t>
            </a:r>
            <a:r>
              <a:rPr lang="en-US" sz="1600" dirty="0" smtClean="0">
                <a:solidFill>
                  <a:srgbClr val="A13034"/>
                </a:solidFill>
              </a:rPr>
              <a:t>C1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A13034"/>
                </a:solidFill>
              </a:rPr>
              <a:t>C3</a:t>
            </a:r>
            <a:r>
              <a:rPr lang="en-US" sz="1600" dirty="0" smtClean="0"/>
              <a:t> there is </a:t>
            </a:r>
            <a:r>
              <a:rPr lang="en-US" sz="1600" dirty="0" smtClean="0">
                <a:solidFill>
                  <a:srgbClr val="A13034"/>
                </a:solidFill>
              </a:rPr>
              <a:t>no SC</a:t>
            </a:r>
            <a:r>
              <a:rPr lang="en-US" sz="1600" dirty="0" smtClean="0"/>
              <a:t>, while </a:t>
            </a:r>
            <a:r>
              <a:rPr lang="en-US" sz="1600" dirty="0" smtClean="0">
                <a:solidFill>
                  <a:srgbClr val="A13034"/>
                </a:solidFill>
              </a:rPr>
              <a:t>C2</a:t>
            </a:r>
            <a:r>
              <a:rPr lang="en-US" sz="1600" dirty="0" smtClean="0"/>
              <a:t> has big fluctuation in SC values which range between </a:t>
            </a:r>
            <a:r>
              <a:rPr lang="en-US" sz="1600" dirty="0" smtClean="0">
                <a:solidFill>
                  <a:srgbClr val="A13034"/>
                </a:solidFill>
              </a:rPr>
              <a:t>no SC </a:t>
            </a:r>
            <a:r>
              <a:rPr lang="en-US" sz="1600" dirty="0" smtClean="0"/>
              <a:t>to </a:t>
            </a:r>
            <a:r>
              <a:rPr lang="en-US" sz="1600" dirty="0" smtClean="0">
                <a:solidFill>
                  <a:srgbClr val="A13034"/>
                </a:solidFill>
              </a:rPr>
              <a:t>13 K</a:t>
            </a:r>
            <a:r>
              <a:rPr lang="en-US" sz="1600" dirty="0" smtClean="0"/>
              <a:t> SC.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estimated average value of </a:t>
            </a:r>
            <a:r>
              <a:rPr lang="en-US" sz="1600" dirty="0" smtClean="0">
                <a:solidFill>
                  <a:srgbClr val="A13034"/>
                </a:solidFill>
              </a:rPr>
              <a:t>condenser outlet quality </a:t>
            </a:r>
            <a:r>
              <a:rPr lang="en-US" sz="1600" dirty="0" smtClean="0"/>
              <a:t>for </a:t>
            </a:r>
            <a:r>
              <a:rPr lang="en-US" sz="1600" dirty="0" smtClean="0">
                <a:solidFill>
                  <a:srgbClr val="A13034"/>
                </a:solidFill>
              </a:rPr>
              <a:t>C1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A13034"/>
                </a:solidFill>
              </a:rPr>
              <a:t>C3</a:t>
            </a:r>
            <a:r>
              <a:rPr lang="en-US" sz="1600" dirty="0"/>
              <a:t> </a:t>
            </a:r>
            <a:r>
              <a:rPr lang="en-US" sz="1600" dirty="0" smtClean="0"/>
              <a:t>is </a:t>
            </a:r>
            <a:r>
              <a:rPr lang="en-US" sz="1600" dirty="0" smtClean="0">
                <a:solidFill>
                  <a:srgbClr val="A13034"/>
                </a:solidFill>
              </a:rPr>
              <a:t>0.16.</a:t>
            </a:r>
            <a:endParaRPr lang="en-US" sz="16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08" y="608446"/>
            <a:ext cx="5961813" cy="39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38" y="719905"/>
            <a:ext cx="7450789" cy="48779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nalysis of Data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34" y="5665950"/>
            <a:ext cx="907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SH values have been evaluated as the difference between the outlet evaporator temperature and evaporation temperature.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28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32196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SC </a:t>
            </a:r>
            <a:r>
              <a:rPr lang="es-ES" dirty="0" err="1" smtClean="0"/>
              <a:t>values</a:t>
            </a:r>
            <a:r>
              <a:rPr lang="es-ES" dirty="0" smtClean="0"/>
              <a:t> (up to </a:t>
            </a:r>
            <a:r>
              <a:rPr lang="es-ES" b="1" dirty="0" smtClean="0">
                <a:solidFill>
                  <a:srgbClr val="A13034"/>
                </a:solidFill>
              </a:rPr>
              <a:t>12 K</a:t>
            </a:r>
            <a:r>
              <a:rPr lang="es-ES" dirty="0" smtClean="0"/>
              <a:t>) </a:t>
            </a:r>
            <a:r>
              <a:rPr lang="es-ES" dirty="0" err="1" smtClean="0"/>
              <a:t>indicate</a:t>
            </a:r>
            <a:r>
              <a:rPr lang="es-ES" dirty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A13034"/>
                </a:solidFill>
              </a:rPr>
              <a:t>C2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A13034"/>
                </a:solidFill>
              </a:rPr>
              <a:t>overcharged</a:t>
            </a:r>
            <a:r>
              <a:rPr lang="es-E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A13034"/>
                </a:solidFill>
              </a:rPr>
              <a:t>Large</a:t>
            </a:r>
            <a:r>
              <a:rPr lang="es-ES" b="1" dirty="0" smtClean="0">
                <a:solidFill>
                  <a:srgbClr val="A13034"/>
                </a:solidFill>
              </a:rPr>
              <a:t> </a:t>
            </a:r>
            <a:r>
              <a:rPr lang="en-US" b="1" dirty="0" smtClean="0">
                <a:solidFill>
                  <a:srgbClr val="A13034"/>
                </a:solidFill>
              </a:rPr>
              <a:t>fluctuations</a:t>
            </a:r>
            <a:r>
              <a:rPr lang="es-ES" b="1" dirty="0" smtClean="0">
                <a:solidFill>
                  <a:srgbClr val="A13034"/>
                </a:solidFill>
              </a:rPr>
              <a:t> </a:t>
            </a:r>
            <a:r>
              <a:rPr lang="es-ES" dirty="0" smtClean="0"/>
              <a:t>in SC and SH </a:t>
            </a:r>
            <a:r>
              <a:rPr lang="en-US" dirty="0" smtClean="0"/>
              <a:t>values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A13034"/>
                </a:solidFill>
              </a:rPr>
              <a:t>C2</a:t>
            </a:r>
            <a:r>
              <a:rPr lang="es-ES" dirty="0" smtClean="0"/>
              <a:t> (more </a:t>
            </a:r>
            <a:r>
              <a:rPr lang="en-US" dirty="0" smtClean="0"/>
              <a:t>than</a:t>
            </a:r>
            <a:r>
              <a:rPr lang="es-ES" dirty="0" smtClean="0"/>
              <a:t> </a:t>
            </a:r>
            <a:r>
              <a:rPr lang="en-US" b="1" dirty="0" smtClean="0">
                <a:solidFill>
                  <a:srgbClr val="A13034"/>
                </a:solidFill>
              </a:rPr>
              <a:t>10 K</a:t>
            </a:r>
            <a:r>
              <a:rPr lang="en-US" dirty="0" smtClean="0"/>
              <a:t>) can be observed from the previous figures.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enthalpy analysis shows that </a:t>
            </a:r>
            <a:r>
              <a:rPr lang="en-US" b="1" dirty="0" smtClean="0">
                <a:solidFill>
                  <a:srgbClr val="A13034"/>
                </a:solidFill>
              </a:rPr>
              <a:t>C1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A13034"/>
                </a:solidFill>
              </a:rPr>
              <a:t>C3</a:t>
            </a:r>
            <a:r>
              <a:rPr lang="en-US" dirty="0" smtClean="0"/>
              <a:t> are </a:t>
            </a:r>
            <a:r>
              <a:rPr lang="en-US" b="1" dirty="0" smtClean="0">
                <a:solidFill>
                  <a:srgbClr val="A13034"/>
                </a:solidFill>
              </a:rPr>
              <a:t>undercharged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These observations could indicate that the selected </a:t>
            </a:r>
            <a:r>
              <a:rPr lang="en-US" b="1" dirty="0" smtClean="0">
                <a:solidFill>
                  <a:srgbClr val="A13034"/>
                </a:solidFill>
              </a:rPr>
              <a:t>expansion valve </a:t>
            </a:r>
            <a:r>
              <a:rPr lang="en-US" dirty="0" smtClean="0"/>
              <a:t>is </a:t>
            </a:r>
            <a:r>
              <a:rPr lang="en-US" b="1" dirty="0" smtClean="0">
                <a:solidFill>
                  <a:srgbClr val="A13034"/>
                </a:solidFill>
              </a:rPr>
              <a:t>oversized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8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5198067" cy="1544953"/>
            <a:chOff x="441175" y="1495650"/>
            <a:chExt cx="5198067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9348" y="2332717"/>
              <a:ext cx="4469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P</a:t>
              </a:r>
              <a:r>
                <a:rPr lang="en-US" sz="3000" dirty="0" smtClean="0">
                  <a:solidFill>
                    <a:schemeClr val="bg1"/>
                  </a:solidFill>
                </a:rPr>
                <a:t>reliminary </a:t>
              </a:r>
              <a:r>
                <a:rPr lang="en-US" sz="3000" dirty="0">
                  <a:solidFill>
                    <a:schemeClr val="bg1"/>
                  </a:solidFill>
                </a:rPr>
                <a:t>Simulations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084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We have used the following parameters as inputs to the IMST-ART simulation program: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36973"/>
              </p:ext>
            </p:extLst>
          </p:nvPr>
        </p:nvGraphicFramePr>
        <p:xfrm>
          <a:off x="1524000" y="1407961"/>
          <a:ext cx="6096000" cy="333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882559127"/>
                    </a:ext>
                  </a:extLst>
                </a:gridCol>
                <a:gridCol w="2049517">
                  <a:extLst>
                    <a:ext uri="{9D8B030D-6E8A-4147-A177-3AD203B41FA5}">
                      <a16:colId xmlns:a16="http://schemas.microsoft.com/office/drawing/2014/main" val="1815265640"/>
                    </a:ext>
                  </a:extLst>
                </a:gridCol>
                <a:gridCol w="998483">
                  <a:extLst>
                    <a:ext uri="{9D8B030D-6E8A-4147-A177-3AD203B41FA5}">
                      <a16:colId xmlns:a16="http://schemas.microsoft.com/office/drawing/2014/main" val="8115493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9110806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IMST 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905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Condenser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0162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T_EG_in</a:t>
                      </a:r>
                      <a:r>
                        <a:rPr lang="en-US" dirty="0" smtClean="0"/>
                        <a:t> (Avg.)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29.2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 err="1" smtClean="0"/>
                        <a:t>o</a:t>
                      </a:r>
                      <a:r>
                        <a:rPr lang="en-US" dirty="0" err="1" smtClean="0"/>
                        <a:t>C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327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T_EG_out</a:t>
                      </a:r>
                      <a:r>
                        <a:rPr lang="en-US" dirty="0" smtClean="0"/>
                        <a:t> (Avg.)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34.8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 err="1" smtClean="0"/>
                        <a:t>o</a:t>
                      </a:r>
                      <a:r>
                        <a:rPr lang="en-US" dirty="0" err="1" smtClean="0"/>
                        <a:t>C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7587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Evaporator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1752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Air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T_air_in</a:t>
                      </a:r>
                      <a:r>
                        <a:rPr lang="en-US" dirty="0" smtClean="0"/>
                        <a:t> (Avg.)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 err="1" smtClean="0"/>
                        <a:t>o</a:t>
                      </a:r>
                      <a:r>
                        <a:rPr lang="en-US" dirty="0" err="1" smtClean="0"/>
                        <a:t>C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8035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T_air_out (Avg.)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 err="1" smtClean="0"/>
                        <a:t>o</a:t>
                      </a:r>
                      <a:r>
                        <a:rPr lang="en-US" dirty="0" err="1" smtClean="0"/>
                        <a:t>C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18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RH_air_in</a:t>
                      </a:r>
                      <a:r>
                        <a:rPr lang="en-US" dirty="0" smtClean="0"/>
                        <a:t> (Avg.)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22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 (Avg.)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38270"/>
                  </a:ext>
                </a:extLst>
              </a:tr>
            </a:tbl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0" y="500482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These parameters represent the average values for the three circuits.</a:t>
            </a:r>
          </a:p>
        </p:txBody>
      </p:sp>
      <p:pic>
        <p:nvPicPr>
          <p:cNvPr id="9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11" name="Rectángulo 6"/>
          <p:cNvSpPr/>
          <p:nvPr/>
        </p:nvSpPr>
        <p:spPr>
          <a:xfrm>
            <a:off x="68865" y="143267"/>
            <a:ext cx="4736047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IMST-ART Simulation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343464" cy="1544953"/>
            <a:chOff x="441175" y="1495650"/>
            <a:chExt cx="3343464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090078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smtClean="0">
                  <a:solidFill>
                    <a:schemeClr val="bg1"/>
                  </a:solidFill>
                </a:rPr>
                <a:t>ntroduction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084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following figure shows the general layout of system simulation on IMST-ART.</a:t>
            </a: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9" name="Rectángulo 6"/>
          <p:cNvSpPr/>
          <p:nvPr/>
        </p:nvSpPr>
        <p:spPr>
          <a:xfrm>
            <a:off x="68865" y="143267"/>
            <a:ext cx="4736047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IMST-ART Simulation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8125" y="1229203"/>
            <a:ext cx="8975875" cy="4948063"/>
            <a:chOff x="168125" y="1229203"/>
            <a:chExt cx="8975875" cy="49480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125" y="1229203"/>
              <a:ext cx="6469875" cy="49480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2582546"/>
              <a:ext cx="1344706" cy="574540"/>
            </a:xfrm>
            <a:prstGeom prst="rect">
              <a:avLst/>
            </a:prstGeom>
            <a:noFill/>
            <a:ln w="28575">
              <a:solidFill>
                <a:srgbClr val="A1303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8125" y="3458445"/>
              <a:ext cx="2363319" cy="120032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charge is dedicated only to the condensers and evaporator.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 flipV="1">
              <a:off x="2531444" y="3157086"/>
              <a:ext cx="2040556" cy="901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3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0844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We have assumed that the </a:t>
            </a:r>
            <a:r>
              <a:rPr lang="en-US" sz="2000" dirty="0" smtClean="0">
                <a:solidFill>
                  <a:srgbClr val="A13034"/>
                </a:solidFill>
              </a:rPr>
              <a:t>refrigerant charge </a:t>
            </a:r>
            <a:r>
              <a:rPr lang="en-US" sz="2000" dirty="0" smtClean="0"/>
              <a:t>is the variable of the problem in order to obtain the experimental value of the </a:t>
            </a:r>
            <a:r>
              <a:rPr lang="en-US" sz="2000" dirty="0">
                <a:solidFill>
                  <a:srgbClr val="A13034"/>
                </a:solidFill>
              </a:rPr>
              <a:t>average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A13034"/>
                </a:solidFill>
              </a:rPr>
              <a:t>outlet enthalpy from the condenser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To achieve the required outlet enthalpy (</a:t>
            </a:r>
            <a:r>
              <a:rPr lang="en-US" sz="2000" dirty="0" smtClean="0">
                <a:solidFill>
                  <a:srgbClr val="A13034"/>
                </a:solidFill>
              </a:rPr>
              <a:t>316.45 kJ/kg</a:t>
            </a:r>
            <a:r>
              <a:rPr lang="en-US" sz="2000" dirty="0" smtClean="0"/>
              <a:t>), the refrigerant charge has been fixed at (</a:t>
            </a:r>
            <a:r>
              <a:rPr lang="en-US" sz="2000" dirty="0" smtClean="0">
                <a:solidFill>
                  <a:srgbClr val="A13034"/>
                </a:solidFill>
              </a:rPr>
              <a:t>50.73 g</a:t>
            </a:r>
            <a:r>
              <a:rPr lang="en-US" sz="2000" dirty="0" smtClean="0"/>
              <a:t>) 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70147" y="2615507"/>
            <a:ext cx="7469529" cy="4074874"/>
            <a:chOff x="1061996" y="1624109"/>
            <a:chExt cx="7020008" cy="366135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996" y="1624109"/>
              <a:ext cx="7020008" cy="3661359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4739511" y="2663925"/>
              <a:ext cx="2177934" cy="182880"/>
            </a:xfrm>
            <a:prstGeom prst="rect">
              <a:avLst/>
            </a:prstGeom>
            <a:noFill/>
            <a:ln w="38100">
              <a:solidFill>
                <a:srgbClr val="A1303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12" name="Rectángulo 6"/>
          <p:cNvSpPr/>
          <p:nvPr/>
        </p:nvSpPr>
        <p:spPr>
          <a:xfrm>
            <a:off x="68865" y="143267"/>
            <a:ext cx="4736047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IMST-ART Simulation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0844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simulation results</a:t>
            </a:r>
            <a:r>
              <a:rPr lang="ar-SA" sz="2000" dirty="0" smtClean="0"/>
              <a:t> </a:t>
            </a:r>
            <a:r>
              <a:rPr lang="en-US" sz="2000" dirty="0" smtClean="0"/>
              <a:t>are summarized next: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800156"/>
              </p:ext>
            </p:extLst>
          </p:nvPr>
        </p:nvGraphicFramePr>
        <p:xfrm>
          <a:off x="168126" y="1005556"/>
          <a:ext cx="8871812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3399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591670">
                  <a:extLst>
                    <a:ext uri="{9D8B030D-6E8A-4147-A177-3AD203B41FA5}">
                      <a16:colId xmlns:a16="http://schemas.microsoft.com/office/drawing/2014/main" val="2298260974"/>
                    </a:ext>
                  </a:extLst>
                </a:gridCol>
                <a:gridCol w="688490">
                  <a:extLst>
                    <a:ext uri="{9D8B030D-6E8A-4147-A177-3AD203B41FA5}">
                      <a16:colId xmlns:a16="http://schemas.microsoft.com/office/drawing/2014/main" val="2029411337"/>
                    </a:ext>
                  </a:extLst>
                </a:gridCol>
                <a:gridCol w="774550">
                  <a:extLst>
                    <a:ext uri="{9D8B030D-6E8A-4147-A177-3AD203B41FA5}">
                      <a16:colId xmlns:a16="http://schemas.microsoft.com/office/drawing/2014/main" val="2481156194"/>
                    </a:ext>
                  </a:extLst>
                </a:gridCol>
                <a:gridCol w="839097">
                  <a:extLst>
                    <a:ext uri="{9D8B030D-6E8A-4147-A177-3AD203B41FA5}">
                      <a16:colId xmlns:a16="http://schemas.microsoft.com/office/drawing/2014/main" val="3820839550"/>
                    </a:ext>
                  </a:extLst>
                </a:gridCol>
                <a:gridCol w="4704606">
                  <a:extLst>
                    <a:ext uri="{9D8B030D-6E8A-4147-A177-3AD203B41FA5}">
                      <a16:colId xmlns:a16="http://schemas.microsoft.com/office/drawing/2014/main" val="224938136"/>
                    </a:ext>
                  </a:extLst>
                </a:gridCol>
              </a:tblGrid>
              <a:tr h="24771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Comparison between Exp. and Num. Results</a:t>
                      </a:r>
                      <a:endParaRPr 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endParaRPr lang="en-US" sz="14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92580"/>
                  </a:ext>
                </a:extLst>
              </a:tr>
              <a:tr h="246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Exp.</a:t>
                      </a:r>
                      <a:endParaRPr lang="en-US" sz="14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Num.</a:t>
                      </a:r>
                      <a:endParaRPr lang="en-US" sz="14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Dev</a:t>
                      </a:r>
                      <a:r>
                        <a:rPr lang="es-ES" sz="14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%</a:t>
                      </a:r>
                      <a:endParaRPr lang="en-US" sz="14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  <a:endParaRPr lang="en-US" sz="14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1685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Qcond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-12.5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07431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h_ref_out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kJ/kg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316.46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316.45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204573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Tcond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36.46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37.26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1600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T_ref_in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64.67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-0.81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85725" indent="0" algn="l" fontAlgn="ctr"/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These deviations are resulted from the large</a:t>
                      </a:r>
                      <a:r>
                        <a:rPr lang="en-US" sz="1400" b="1" kern="1200" baseline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fluctuations in circuit 2.</a:t>
                      </a:r>
                      <a:endParaRPr lang="en-US" sz="14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58348625"/>
                  </a:ext>
                </a:extLst>
              </a:tr>
              <a:tr h="17328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T_ref_out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37.26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8.31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137044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400" dirty="0" smtClean="0"/>
                        <a:t>Δ</a:t>
                      </a:r>
                      <a:r>
                        <a:rPr lang="en-US" sz="1400" dirty="0" err="1" smtClean="0"/>
                        <a:t>P_ref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-97.6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ctr"/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We think that the numerical value is more accurate, because it is more consistent with the catalog data.</a:t>
                      </a:r>
                      <a:endParaRPr lang="en-US" sz="14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83162817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m_EG_total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-11.8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77203"/>
                  </a:ext>
                </a:extLst>
              </a:tr>
              <a:tr h="24685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Qevap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-14.3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679865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Tevap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61.7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marL="8572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These notable deviations could be related to the large fluctuations in circuit 2.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T_ref_in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3.41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76.8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T_ref_out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baseline="30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6.07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246852">
                <a:tc>
                  <a:txBody>
                    <a:bodyPr/>
                    <a:lstStyle/>
                    <a:p>
                      <a:pPr algn="l"/>
                      <a:r>
                        <a:rPr lang="el-GR" sz="1400" dirty="0" smtClean="0"/>
                        <a:t>Δ</a:t>
                      </a:r>
                      <a:r>
                        <a:rPr lang="en-US" sz="1400" dirty="0" err="1" smtClean="0"/>
                        <a:t>P_ref</a:t>
                      </a:r>
                      <a:endParaRPr 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</a:tbl>
          </a:graphicData>
        </a:graphic>
      </p:graphicFrame>
      <p:pic>
        <p:nvPicPr>
          <p:cNvPr id="8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9" name="Rectángulo 6"/>
          <p:cNvSpPr/>
          <p:nvPr/>
        </p:nvSpPr>
        <p:spPr>
          <a:xfrm>
            <a:off x="68865" y="143267"/>
            <a:ext cx="4736047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IMST-ART Simulation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4" y="205200"/>
            <a:ext cx="5820693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68124" y="121441"/>
            <a:ext cx="61280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ir Flow Rate and Pressure Drop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7429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Based on fans specifications and speed, IMST program estimated the required air flow rate, pressure drop through evaporator, and pressure drop through flow ducts.</a:t>
            </a:r>
          </a:p>
        </p:txBody>
      </p:sp>
      <p:graphicFrame>
        <p:nvGraphicFramePr>
          <p:cNvPr id="8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61492"/>
              </p:ext>
            </p:extLst>
          </p:nvPr>
        </p:nvGraphicFramePr>
        <p:xfrm>
          <a:off x="938264" y="2054487"/>
          <a:ext cx="72674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5314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1630392">
                  <a:extLst>
                    <a:ext uri="{9D8B030D-6E8A-4147-A177-3AD203B41FA5}">
                      <a16:colId xmlns:a16="http://schemas.microsoft.com/office/drawing/2014/main" val="3746502723"/>
                    </a:ext>
                  </a:extLst>
                </a:gridCol>
                <a:gridCol w="1621766">
                  <a:extLst>
                    <a:ext uri="{9D8B030D-6E8A-4147-A177-3AD203B41FA5}">
                      <a16:colId xmlns:a16="http://schemas.microsoft.com/office/drawing/2014/main" val="334598944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IMST</a:t>
                      </a:r>
                      <a:r>
                        <a:rPr lang="en-US" sz="1400" b="1" baseline="0" dirty="0" smtClean="0"/>
                        <a:t> Results Based on Fans Specifications and Speed of 1400 RPM</a:t>
                      </a:r>
                      <a:endParaRPr 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kern="1200" noProof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kern="1200" noProof="0" dirty="0" smtClean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 Mass Flowrate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l-G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P_air_Evap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38.18</a:t>
                      </a:r>
                      <a:endParaRPr lang="en-US" sz="18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 Face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1.58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Flowrate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1545.1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m³/h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 Duct Pressure Loss Coefficient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Pa.s²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)/(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kg.m³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3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 Duct Pressure Loss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16.39</a:t>
                      </a:r>
                      <a:endParaRPr lang="en-US" sz="18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35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1994" y="143267"/>
            <a:ext cx="519152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efrigerant Charge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-24685" y="53322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Based on numerical simulations, the refrigerant charge is distributed as follows:</a:t>
            </a:r>
          </a:p>
        </p:txBody>
      </p:sp>
      <p:graphicFrame>
        <p:nvGraphicFramePr>
          <p:cNvPr id="8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93441"/>
              </p:ext>
            </p:extLst>
          </p:nvPr>
        </p:nvGraphicFramePr>
        <p:xfrm>
          <a:off x="111994" y="1209786"/>
          <a:ext cx="8870642" cy="4741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0300">
                  <a:extLst>
                    <a:ext uri="{9D8B030D-6E8A-4147-A177-3AD203B41FA5}">
                      <a16:colId xmlns:a16="http://schemas.microsoft.com/office/drawing/2014/main" val="422806975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746502723"/>
                    </a:ext>
                  </a:extLst>
                </a:gridCol>
                <a:gridCol w="4464422">
                  <a:extLst>
                    <a:ext uri="{9D8B030D-6E8A-4147-A177-3AD203B41FA5}">
                      <a16:colId xmlns:a16="http://schemas.microsoft.com/office/drawing/2014/main" val="3345989444"/>
                    </a:ext>
                  </a:extLst>
                </a:gridCol>
              </a:tblGrid>
              <a:tr h="47237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Refrigerant Charge Distribution (g)</a:t>
                      </a:r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216551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marL="85725" indent="0" algn="ctr" fontAlgn="t"/>
                      <a:r>
                        <a:rPr lang="en-U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err="1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m_ref</a:t>
                      </a:r>
                      <a:r>
                        <a:rPr lang="en-U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035503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  <a:endParaRPr lang="en-US" sz="16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15.8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458320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Condenser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s’ Channels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840526"/>
                  </a:ext>
                </a:extLst>
              </a:tr>
              <a:tr h="657418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Condensers’ Outlet Headers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Calculated from the header specifications in</a:t>
                      </a:r>
                      <a:r>
                        <a:rPr lang="en-US" sz="160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condenser’ </a:t>
                      </a:r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catalog</a:t>
                      </a:r>
                      <a:r>
                        <a:rPr lang="en-US" sz="160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6381417"/>
                  </a:ext>
                </a:extLst>
              </a:tr>
              <a:tr h="1214766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Compressors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54.7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Calculated from the</a:t>
                      </a:r>
                      <a:r>
                        <a:rPr lang="en-US" sz="160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Solubility curves provided by Emerson.</a:t>
                      </a:r>
                    </a:p>
                    <a:p>
                      <a:pPr marL="85725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oil sump temperature has been estimated using correlation proposed by </a:t>
                      </a:r>
                      <a:r>
                        <a:rPr lang="en-US" sz="1800" b="1" i="0" u="none" strike="noStrike" kern="1200" baseline="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Navarro et al. (2012)*</a:t>
                      </a:r>
                      <a:endParaRPr lang="en-US" sz="1600" b="1" kern="1200" noProof="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37577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Liquid Line (3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circuits)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25.3</a:t>
                      </a:r>
                      <a:endParaRPr lang="en-US" sz="1600" b="1" kern="1200" dirty="0">
                        <a:solidFill>
                          <a:srgbClr val="A1303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0" algn="l" fontAlgn="t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the data provided by Emerson.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35416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marL="85725" indent="0" algn="l" fontAlgn="t"/>
                      <a:r>
                        <a:rPr lang="es-E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142.2</a:t>
                      </a:r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6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3314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24448" y="6202748"/>
            <a:ext cx="7715079" cy="510778"/>
          </a:xfrm>
          <a:prstGeom prst="roundRect">
            <a:avLst/>
          </a:prstGeom>
          <a:solidFill>
            <a:srgbClr val="A13034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 Navarro E., </a:t>
            </a:r>
            <a:r>
              <a:rPr lang="en-US" sz="1200" dirty="0" err="1" smtClean="0">
                <a:solidFill>
                  <a:schemeClr val="bg1"/>
                </a:solidFill>
              </a:rPr>
              <a:t>Corberán</a:t>
            </a:r>
            <a:r>
              <a:rPr lang="en-US" sz="1200" dirty="0" smtClean="0">
                <a:solidFill>
                  <a:schemeClr val="bg1"/>
                </a:solidFill>
              </a:rPr>
              <a:t> J.M., </a:t>
            </a:r>
            <a:r>
              <a:rPr lang="en-US" sz="1200" dirty="0" err="1" smtClean="0">
                <a:solidFill>
                  <a:schemeClr val="bg1"/>
                </a:solidFill>
              </a:rPr>
              <a:t>Martínez</a:t>
            </a:r>
            <a:r>
              <a:rPr lang="en-US" sz="1200" dirty="0" smtClean="0">
                <a:solidFill>
                  <a:schemeClr val="bg1"/>
                </a:solidFill>
              </a:rPr>
              <a:t>-Galvan I.O., Gonzálvez J. </a:t>
            </a:r>
            <a:r>
              <a:rPr lang="en-US" sz="1200" dirty="0">
                <a:solidFill>
                  <a:schemeClr val="bg1"/>
                </a:solidFill>
              </a:rPr>
              <a:t>2012. Oil sump temperature in hermetic compressors for heat </a:t>
            </a:r>
            <a:r>
              <a:rPr lang="en-US" sz="1200" dirty="0" smtClean="0">
                <a:solidFill>
                  <a:schemeClr val="bg1"/>
                </a:solidFill>
              </a:rPr>
              <a:t>pump </a:t>
            </a:r>
            <a:r>
              <a:rPr lang="en-US" sz="1200" dirty="0">
                <a:solidFill>
                  <a:schemeClr val="bg1"/>
                </a:solidFill>
              </a:rPr>
              <a:t>applications. International Journal of </a:t>
            </a:r>
            <a:r>
              <a:rPr lang="en-US" sz="1200" dirty="0" smtClean="0">
                <a:solidFill>
                  <a:schemeClr val="bg1"/>
                </a:solidFill>
              </a:rPr>
              <a:t>Refrigeration, 35, 397-406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9" name="CuadroTexto 3"/>
          <p:cNvSpPr txBox="1"/>
          <p:nvPr/>
        </p:nvSpPr>
        <p:spPr>
          <a:xfrm>
            <a:off x="0" y="797757"/>
            <a:ext cx="9143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numerical results show good agreement with the experimental data. IMST </a:t>
            </a:r>
            <a:r>
              <a:rPr lang="en-US" dirty="0" smtClean="0">
                <a:solidFill>
                  <a:srgbClr val="A13034"/>
                </a:solidFill>
              </a:rPr>
              <a:t>over-predicted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A13034"/>
                </a:solidFill>
              </a:rPr>
              <a:t>condensation</a:t>
            </a:r>
            <a:r>
              <a:rPr lang="en-US" dirty="0" smtClean="0"/>
              <a:t> temperature by </a:t>
            </a:r>
            <a:r>
              <a:rPr lang="en-US" dirty="0" smtClean="0">
                <a:solidFill>
                  <a:srgbClr val="A13034"/>
                </a:solidFill>
              </a:rPr>
              <a:t>0.8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A13034"/>
                </a:solidFill>
              </a:rPr>
              <a:t>under-predicted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A13034"/>
                </a:solidFill>
              </a:rPr>
              <a:t>evaporation</a:t>
            </a:r>
            <a:r>
              <a:rPr lang="en-US" dirty="0" smtClean="0"/>
              <a:t> temperature by </a:t>
            </a:r>
            <a:r>
              <a:rPr lang="en-US" dirty="0" smtClean="0">
                <a:solidFill>
                  <a:srgbClr val="A13034"/>
                </a:solidFill>
              </a:rPr>
              <a:t>4.4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err="1" smtClean="0"/>
              <a:t>.</a:t>
            </a:r>
            <a:r>
              <a:rPr lang="en-US" dirty="0" smtClean="0"/>
              <a:t> These deviations could be resulted from the large fluctuations in experimental data.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It </a:t>
            </a:r>
            <a:r>
              <a:rPr lang="en-US" dirty="0"/>
              <a:t>can be clearly noticed that the outlet of condenser, based on the given data, is </a:t>
            </a:r>
            <a:r>
              <a:rPr lang="en-US" dirty="0">
                <a:solidFill>
                  <a:srgbClr val="A13034"/>
                </a:solidFill>
              </a:rPr>
              <a:t>always inside the mixture zone</a:t>
            </a:r>
            <a:r>
              <a:rPr lang="en-US" dirty="0"/>
              <a:t>. This could affect a lot the system performance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evaporator’s refrigerant-side and air-side pressure drops , </a:t>
            </a:r>
            <a:r>
              <a:rPr lang="en-US" dirty="0" smtClean="0">
                <a:solidFill>
                  <a:srgbClr val="A13034"/>
                </a:solidFill>
              </a:rPr>
              <a:t>64 </a:t>
            </a:r>
            <a:r>
              <a:rPr lang="en-US" dirty="0" err="1" smtClean="0">
                <a:solidFill>
                  <a:srgbClr val="A13034"/>
                </a:solidFill>
              </a:rPr>
              <a:t>kPa</a:t>
            </a:r>
            <a:r>
              <a:rPr lang="en-US" dirty="0" smtClean="0">
                <a:solidFill>
                  <a:srgbClr val="A13034"/>
                </a:solidFill>
              </a:rPr>
              <a:t> and 38.2 Pa </a:t>
            </a:r>
            <a:r>
              <a:rPr lang="en-US" dirty="0" smtClean="0">
                <a:solidFill>
                  <a:srgbClr val="A13034"/>
                </a:solidFill>
              </a:rPr>
              <a:t>respectively</a:t>
            </a:r>
            <a:r>
              <a:rPr lang="en-US" dirty="0" smtClean="0"/>
              <a:t>, are not so large and are within the acceptable range. </a:t>
            </a:r>
          </a:p>
        </p:txBody>
      </p:sp>
      <p:sp>
        <p:nvSpPr>
          <p:cNvPr id="11" name="Rectángulo 6"/>
          <p:cNvSpPr/>
          <p:nvPr/>
        </p:nvSpPr>
        <p:spPr>
          <a:xfrm>
            <a:off x="111995" y="143267"/>
            <a:ext cx="4779180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5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8405116" cy="1544953"/>
            <a:chOff x="441175" y="1495650"/>
            <a:chExt cx="8405116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0825" y="2332717"/>
              <a:ext cx="76854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smtClean="0">
                  <a:solidFill>
                    <a:schemeClr val="bg1"/>
                  </a:solidFill>
                </a:rPr>
                <a:t>mprovements and Suggestions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6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163628"/>
            <a:ext cx="5901079" cy="3947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126" y="95342"/>
            <a:ext cx="5404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Rate of Condenser’s Brine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77387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implemented a parametric study to evaluate the effect of brine’s flow rate on the system performance.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 this study, we have assumed </a:t>
            </a:r>
            <a:r>
              <a:rPr lang="en-US" dirty="0" smtClean="0">
                <a:solidFill>
                  <a:srgbClr val="A13034"/>
                </a:solidFill>
              </a:rPr>
              <a:t>same refrigerant charge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number of condenser plates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and fan speed</a:t>
            </a:r>
            <a:r>
              <a:rPr lang="en-US" dirty="0" smtClean="0"/>
              <a:t>, as the original system configurations.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next table show the results of this study.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9983"/>
          <a:stretch/>
        </p:blipFill>
        <p:spPr>
          <a:xfrm>
            <a:off x="76065" y="3241720"/>
            <a:ext cx="8991869" cy="27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2" y="836256"/>
            <a:ext cx="4521758" cy="2994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0" y="4421096"/>
            <a:ext cx="9124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It can be seen from these figures, that </a:t>
            </a:r>
            <a:r>
              <a:rPr lang="en-US" dirty="0" smtClean="0">
                <a:solidFill>
                  <a:srgbClr val="A13034"/>
                </a:solidFill>
              </a:rPr>
              <a:t>increasing the flow rate </a:t>
            </a:r>
            <a:r>
              <a:rPr lang="en-US" dirty="0" smtClean="0"/>
              <a:t>of brine results to a </a:t>
            </a:r>
            <a:r>
              <a:rPr lang="en-US" dirty="0" smtClean="0">
                <a:solidFill>
                  <a:srgbClr val="A13034"/>
                </a:solidFill>
              </a:rPr>
              <a:t>decrease in condensation temperature </a:t>
            </a:r>
            <a:r>
              <a:rPr lang="en-US" dirty="0" smtClean="0"/>
              <a:t>up to </a:t>
            </a:r>
            <a:r>
              <a:rPr lang="en-US" dirty="0" smtClean="0">
                <a:solidFill>
                  <a:srgbClr val="A13034"/>
                </a:solidFill>
              </a:rPr>
              <a:t>2.1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err="1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On the other hand, this has a </a:t>
            </a:r>
            <a:r>
              <a:rPr lang="en-US" dirty="0" smtClean="0">
                <a:solidFill>
                  <a:srgbClr val="A13034"/>
                </a:solidFill>
              </a:rPr>
              <a:t>negligible</a:t>
            </a:r>
            <a:r>
              <a:rPr lang="en-US" dirty="0" smtClean="0"/>
              <a:t> effect on the evaporation temperature, with a maximum decrease of </a:t>
            </a:r>
            <a:r>
              <a:rPr lang="es-ES" dirty="0" smtClean="0">
                <a:solidFill>
                  <a:srgbClr val="A13034"/>
                </a:solidFill>
              </a:rPr>
              <a:t>0.2 </a:t>
            </a:r>
            <a:r>
              <a:rPr lang="en-US" baseline="30000" dirty="0" err="1">
                <a:solidFill>
                  <a:srgbClr val="A13034"/>
                </a:solidFill>
              </a:rPr>
              <a:t>o</a:t>
            </a:r>
            <a:r>
              <a:rPr lang="en-US" dirty="0" err="1">
                <a:solidFill>
                  <a:srgbClr val="A13034"/>
                </a:solidFill>
              </a:rPr>
              <a:t>C</a:t>
            </a:r>
            <a:r>
              <a:rPr lang="es-ES" dirty="0" smtClean="0"/>
              <a:t>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68126" y="133842"/>
            <a:ext cx="5404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Rate of Condenser’s Brine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92" y="836256"/>
            <a:ext cx="4521758" cy="29945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65" y="682254"/>
            <a:ext cx="6204967" cy="3916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4740972"/>
            <a:ext cx="9124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This figure shows that increasing the flow rate of brine results to an increase in the </a:t>
            </a:r>
            <a:r>
              <a:rPr lang="en-US" dirty="0" err="1" smtClean="0"/>
              <a:t>COP_aux</a:t>
            </a:r>
            <a:r>
              <a:rPr lang="en-US" dirty="0" smtClean="0"/>
              <a:t> (which includes all the auxiliaries of the system such as brine pump, etc.).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enhancement of the </a:t>
            </a:r>
            <a:r>
              <a:rPr lang="en-US" dirty="0" err="1" smtClean="0"/>
              <a:t>COP_aux</a:t>
            </a:r>
            <a:r>
              <a:rPr lang="en-US" dirty="0"/>
              <a:t> </a:t>
            </a:r>
            <a:r>
              <a:rPr lang="en-US" dirty="0" smtClean="0"/>
              <a:t>of the system is up to </a:t>
            </a:r>
            <a:r>
              <a:rPr lang="en-US" dirty="0" smtClean="0">
                <a:solidFill>
                  <a:srgbClr val="A13034"/>
                </a:solidFill>
              </a:rPr>
              <a:t>5.3%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126" y="133842"/>
            <a:ext cx="5404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Rate of Condenser’s Brine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8294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mission:</a:t>
            </a:r>
          </a:p>
          <a:p>
            <a:r>
              <a:rPr lang="en-US" sz="2000" dirty="0" smtClean="0"/>
              <a:t>Assessing </a:t>
            </a:r>
            <a:r>
              <a:rPr lang="en-US" sz="2000" dirty="0"/>
              <a:t>and </a:t>
            </a:r>
            <a:r>
              <a:rPr lang="en-US" sz="2000" dirty="0" smtClean="0"/>
              <a:t>optimizing </a:t>
            </a:r>
            <a:r>
              <a:rPr lang="en-US" sz="2000" dirty="0"/>
              <a:t>the performance of the following R-290 integral display </a:t>
            </a:r>
            <a:r>
              <a:rPr lang="en-US" sz="2000" dirty="0" smtClean="0"/>
              <a:t>case.</a:t>
            </a:r>
            <a:endParaRPr lang="en-US" sz="2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25" y="1675992"/>
            <a:ext cx="5002975" cy="448852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0" y="1860683"/>
            <a:ext cx="42566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system comprises: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1</a:t>
            </a:r>
            <a:r>
              <a:rPr lang="en-US" sz="2000" dirty="0" smtClean="0"/>
              <a:t> evaporator with 3 circuits of R290.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Copeland Scroll </a:t>
            </a:r>
            <a:r>
              <a:rPr lang="en-US" sz="2000" dirty="0" smtClean="0"/>
              <a:t>ZB09KAU-TFD compressors.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 err="1" smtClean="0"/>
              <a:t>Danfoss</a:t>
            </a:r>
            <a:r>
              <a:rPr lang="en-US" sz="2000" dirty="0" smtClean="0"/>
              <a:t> D22-20 Micro-plate condensers.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1" name="Rectángulo 6"/>
          <p:cNvSpPr/>
          <p:nvPr/>
        </p:nvSpPr>
        <p:spPr>
          <a:xfrm>
            <a:off x="111995" y="143267"/>
            <a:ext cx="6328998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umber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Condenser’s Plates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538809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In this study, we have </a:t>
            </a:r>
            <a:r>
              <a:rPr lang="en-US" sz="1600" dirty="0" smtClean="0">
                <a:solidFill>
                  <a:srgbClr val="A13034"/>
                </a:solidFill>
              </a:rPr>
              <a:t>reduced the number </a:t>
            </a:r>
            <a:r>
              <a:rPr lang="en-US" sz="1600" dirty="0" smtClean="0"/>
              <a:t>of condenser’s plates gradually to evaluate its effect on the </a:t>
            </a:r>
            <a:r>
              <a:rPr lang="en-US" sz="1600" dirty="0" smtClean="0">
                <a:solidFill>
                  <a:srgbClr val="A13034"/>
                </a:solidFill>
              </a:rPr>
              <a:t>refrigerant charge </a:t>
            </a:r>
            <a:r>
              <a:rPr lang="en-US" sz="1600" dirty="0" smtClean="0"/>
              <a:t>and </a:t>
            </a:r>
            <a:r>
              <a:rPr lang="en-US" sz="1600" dirty="0" smtClean="0">
                <a:solidFill>
                  <a:srgbClr val="A13034"/>
                </a:solidFill>
              </a:rPr>
              <a:t>condensation temperature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We have assumed </a:t>
            </a:r>
            <a:r>
              <a:rPr lang="en-US" sz="1600" dirty="0" smtClean="0">
                <a:solidFill>
                  <a:srgbClr val="A13034"/>
                </a:solidFill>
              </a:rPr>
              <a:t>same fan speed </a:t>
            </a:r>
            <a:r>
              <a:rPr lang="en-US" sz="1600" dirty="0" smtClean="0"/>
              <a:t>as original system.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/>
              <a:t>The results are summarized on the next figures.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21290" b="10872"/>
          <a:stretch/>
        </p:blipFill>
        <p:spPr>
          <a:xfrm>
            <a:off x="111995" y="2161713"/>
            <a:ext cx="4250950" cy="4152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21179"/>
          <a:stretch/>
        </p:blipFill>
        <p:spPr>
          <a:xfrm>
            <a:off x="4844924" y="2161712"/>
            <a:ext cx="4250950" cy="415245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349592" y="3291838"/>
            <a:ext cx="1495332" cy="1751798"/>
          </a:xfrm>
          <a:prstGeom prst="rightArrow">
            <a:avLst/>
          </a:prstGeom>
          <a:solidFill>
            <a:srgbClr val="A1303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From 20 to 16 plates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" y="4677226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It can be seen that decreasing the number of condenser´s plates results to an </a:t>
            </a:r>
            <a:r>
              <a:rPr lang="en-US" dirty="0" smtClean="0">
                <a:solidFill>
                  <a:srgbClr val="A13034"/>
                </a:solidFill>
              </a:rPr>
              <a:t>increase in condensation temperature </a:t>
            </a:r>
            <a:r>
              <a:rPr lang="en-US" dirty="0" smtClean="0"/>
              <a:t>up to </a:t>
            </a:r>
            <a:r>
              <a:rPr lang="en-US" dirty="0" smtClean="0">
                <a:solidFill>
                  <a:srgbClr val="A13034"/>
                </a:solidFill>
              </a:rPr>
              <a:t>1.74 </a:t>
            </a:r>
            <a:r>
              <a:rPr lang="en-US" baseline="30000" dirty="0" smtClean="0">
                <a:solidFill>
                  <a:srgbClr val="A13034"/>
                </a:solidFill>
              </a:rPr>
              <a:t>O</a:t>
            </a:r>
            <a:r>
              <a:rPr lang="en-US" dirty="0" smtClean="0">
                <a:solidFill>
                  <a:srgbClr val="A13034"/>
                </a:solidFill>
              </a:rPr>
              <a:t>C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Decreasing the number of plates to </a:t>
            </a:r>
            <a:r>
              <a:rPr lang="en-US" dirty="0" smtClean="0">
                <a:solidFill>
                  <a:srgbClr val="A13034"/>
                </a:solidFill>
              </a:rPr>
              <a:t>16</a:t>
            </a:r>
            <a:r>
              <a:rPr lang="en-US" dirty="0" smtClean="0"/>
              <a:t>, results to a small increase in condensation temperature</a:t>
            </a:r>
            <a:r>
              <a:rPr lang="es-ES" dirty="0" smtClean="0"/>
              <a:t> </a:t>
            </a:r>
            <a:r>
              <a:rPr lang="en-US" dirty="0" smtClean="0"/>
              <a:t>by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A13034"/>
                </a:solidFill>
              </a:rPr>
              <a:t>0.7 </a:t>
            </a:r>
            <a:r>
              <a:rPr lang="es-ES" baseline="30000" dirty="0" err="1" smtClean="0">
                <a:solidFill>
                  <a:srgbClr val="A13034"/>
                </a:solidFill>
              </a:rPr>
              <a:t>o</a:t>
            </a:r>
            <a:r>
              <a:rPr lang="es-ES" dirty="0" err="1" smtClean="0">
                <a:solidFill>
                  <a:srgbClr val="A13034"/>
                </a:solidFill>
              </a:rPr>
              <a:t>C</a:t>
            </a:r>
            <a:r>
              <a:rPr lang="es-ES" dirty="0" err="1" smtClean="0"/>
              <a:t>.</a:t>
            </a:r>
            <a:endParaRPr lang="en-US" dirty="0" smtClean="0"/>
          </a:p>
        </p:txBody>
      </p:sp>
      <p:sp>
        <p:nvSpPr>
          <p:cNvPr id="9" name="Rectángulo 6"/>
          <p:cNvSpPr/>
          <p:nvPr/>
        </p:nvSpPr>
        <p:spPr>
          <a:xfrm>
            <a:off x="111995" y="143267"/>
            <a:ext cx="6328998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umber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Condenser’s Plates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59" y="682254"/>
            <a:ext cx="6201682" cy="3963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4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4698663"/>
            <a:ext cx="9124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It can be noticed that decreasing the number of condenser´s plates results to a </a:t>
            </a:r>
            <a:r>
              <a:rPr lang="en-US" dirty="0" smtClean="0">
                <a:solidFill>
                  <a:srgbClr val="A13034"/>
                </a:solidFill>
              </a:rPr>
              <a:t>decrease in refrigerant charge </a:t>
            </a:r>
            <a:r>
              <a:rPr lang="en-US" dirty="0" smtClean="0"/>
              <a:t>up to </a:t>
            </a:r>
            <a:r>
              <a:rPr lang="en-US" dirty="0" smtClean="0">
                <a:solidFill>
                  <a:srgbClr val="A13034"/>
                </a:solidFill>
              </a:rPr>
              <a:t>14 g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Decreasing the number of plates to </a:t>
            </a:r>
            <a:r>
              <a:rPr lang="en-US" dirty="0">
                <a:solidFill>
                  <a:srgbClr val="A13034"/>
                </a:solidFill>
              </a:rPr>
              <a:t>16</a:t>
            </a:r>
            <a:r>
              <a:rPr lang="en-US" dirty="0"/>
              <a:t>, results </a:t>
            </a:r>
            <a:r>
              <a:rPr lang="en-US" dirty="0" smtClean="0"/>
              <a:t>to a decrease in refrigerant charge by </a:t>
            </a:r>
            <a:r>
              <a:rPr lang="en-US" dirty="0" smtClean="0">
                <a:solidFill>
                  <a:srgbClr val="A13034"/>
                </a:solidFill>
              </a:rPr>
              <a:t>7 g.</a:t>
            </a:r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394" y="774356"/>
            <a:ext cx="5990325" cy="3770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ángulo 6"/>
          <p:cNvSpPr/>
          <p:nvPr/>
        </p:nvSpPr>
        <p:spPr>
          <a:xfrm>
            <a:off x="111995" y="143267"/>
            <a:ext cx="6328998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umber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Condenser’s Plates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1" name="Rectángulo 6"/>
          <p:cNvSpPr/>
          <p:nvPr/>
        </p:nvSpPr>
        <p:spPr>
          <a:xfrm>
            <a:off x="111995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onfiguring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evaporator circuits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8225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evaluated numerically the new configuration (</a:t>
            </a:r>
            <a:r>
              <a:rPr lang="en-US" dirty="0" smtClean="0">
                <a:solidFill>
                  <a:srgbClr val="A13034"/>
                </a:solidFill>
              </a:rPr>
              <a:t>9-circuits evaporator</a:t>
            </a:r>
            <a:r>
              <a:rPr lang="en-US" dirty="0" smtClean="0"/>
              <a:t>) proposed by Emerson for the current evaporator.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10" y="1765902"/>
            <a:ext cx="6394180" cy="40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71227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A13034"/>
                </a:solidFill>
              </a:rPr>
              <a:t>9 refrigerant circuits </a:t>
            </a:r>
            <a:r>
              <a:rPr lang="en-US" dirty="0" smtClean="0"/>
              <a:t>are introduced to the IMST program as follows: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1995" y="1185574"/>
            <a:ext cx="8723638" cy="2102584"/>
            <a:chOff x="168125" y="1696784"/>
            <a:chExt cx="8723638" cy="21025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86" y="1696784"/>
              <a:ext cx="7178177" cy="2102584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168125" y="2029619"/>
              <a:ext cx="1657978" cy="1436914"/>
            </a:xfrm>
            <a:prstGeom prst="rightArrow">
              <a:avLst/>
            </a:prstGeom>
            <a:solidFill>
              <a:srgbClr val="A13034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</a:rPr>
                <a:t>Air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382939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assumed same </a:t>
            </a:r>
            <a:r>
              <a:rPr lang="en-US" dirty="0" smtClean="0">
                <a:solidFill>
                  <a:srgbClr val="A13034"/>
                </a:solidFill>
              </a:rPr>
              <a:t>refrigerant charge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brine flow rate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air flow rate </a:t>
            </a:r>
            <a:r>
              <a:rPr lang="en-US" dirty="0" smtClean="0"/>
              <a:t>as the original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results </a:t>
            </a:r>
            <a:r>
              <a:rPr lang="es-ES" dirty="0" smtClean="0"/>
              <a:t>of </a:t>
            </a:r>
            <a:r>
              <a:rPr lang="en-US" dirty="0" smtClean="0"/>
              <a:t>comparative study between</a:t>
            </a:r>
            <a:r>
              <a:rPr lang="es-ES" dirty="0" smtClean="0"/>
              <a:t> </a:t>
            </a:r>
            <a:r>
              <a:rPr lang="en-US" dirty="0" smtClean="0"/>
              <a:t>the 9-circuits configuration </a:t>
            </a:r>
            <a:r>
              <a:rPr lang="es-ES" dirty="0" smtClean="0"/>
              <a:t>and original </a:t>
            </a:r>
            <a:r>
              <a:rPr lang="en-US" dirty="0" smtClean="0"/>
              <a:t>one</a:t>
            </a:r>
            <a:r>
              <a:rPr lang="es-ES" dirty="0" smtClean="0"/>
              <a:t> are </a:t>
            </a:r>
            <a:r>
              <a:rPr lang="en-US" dirty="0" smtClean="0"/>
              <a:t>shown next</a:t>
            </a:r>
            <a:r>
              <a:rPr lang="es-ES" dirty="0" smtClean="0"/>
              <a:t>.</a:t>
            </a:r>
          </a:p>
        </p:txBody>
      </p:sp>
      <p:sp>
        <p:nvSpPr>
          <p:cNvPr id="14" name="Rectángulo 6"/>
          <p:cNvSpPr/>
          <p:nvPr/>
        </p:nvSpPr>
        <p:spPr>
          <a:xfrm>
            <a:off x="111995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onfiguring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evaporator circuits</a:t>
            </a:r>
          </a:p>
        </p:txBody>
      </p:sp>
    </p:spTree>
    <p:extLst>
      <p:ext uri="{BB962C8B-B14F-4D97-AF65-F5344CB8AC3E}">
        <p14:creationId xmlns:p14="http://schemas.microsoft.com/office/powerpoint/2010/main" val="345458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7121"/>
              </p:ext>
            </p:extLst>
          </p:nvPr>
        </p:nvGraphicFramePr>
        <p:xfrm>
          <a:off x="111995" y="807383"/>
          <a:ext cx="8948315" cy="533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6444">
                  <a:extLst>
                    <a:ext uri="{9D8B030D-6E8A-4147-A177-3AD203B41FA5}">
                      <a16:colId xmlns:a16="http://schemas.microsoft.com/office/drawing/2014/main" val="542958868"/>
                    </a:ext>
                  </a:extLst>
                </a:gridCol>
                <a:gridCol w="704233">
                  <a:extLst>
                    <a:ext uri="{9D8B030D-6E8A-4147-A177-3AD203B41FA5}">
                      <a16:colId xmlns:a16="http://schemas.microsoft.com/office/drawing/2014/main" val="2123480577"/>
                    </a:ext>
                  </a:extLst>
                </a:gridCol>
                <a:gridCol w="2635558">
                  <a:extLst>
                    <a:ext uri="{9D8B030D-6E8A-4147-A177-3AD203B41FA5}">
                      <a16:colId xmlns:a16="http://schemas.microsoft.com/office/drawing/2014/main" val="3747619631"/>
                    </a:ext>
                  </a:extLst>
                </a:gridCol>
                <a:gridCol w="1467207">
                  <a:extLst>
                    <a:ext uri="{9D8B030D-6E8A-4147-A177-3AD203B41FA5}">
                      <a16:colId xmlns:a16="http://schemas.microsoft.com/office/drawing/2014/main" val="1426593262"/>
                    </a:ext>
                  </a:extLst>
                </a:gridCol>
                <a:gridCol w="1163064">
                  <a:extLst>
                    <a:ext uri="{9D8B030D-6E8A-4147-A177-3AD203B41FA5}">
                      <a16:colId xmlns:a16="http://schemas.microsoft.com/office/drawing/2014/main" val="2963647657"/>
                    </a:ext>
                  </a:extLst>
                </a:gridCol>
                <a:gridCol w="1591809">
                  <a:extLst>
                    <a:ext uri="{9D8B030D-6E8A-4147-A177-3AD203B41FA5}">
                      <a16:colId xmlns:a16="http://schemas.microsoft.com/office/drawing/2014/main" val="232728847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Comparative study between original and</a:t>
                      </a:r>
                      <a:r>
                        <a:rPr lang="en-US" baseline="0" dirty="0" smtClean="0"/>
                        <a:t> 9-circuits </a:t>
                      </a:r>
                      <a:r>
                        <a:rPr lang="en-US" dirty="0" smtClean="0"/>
                        <a:t>evaporators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781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>
                          <a:solidFill>
                            <a:srgbClr val="A13034"/>
                          </a:solidFill>
                        </a:rPr>
                        <a:t>Condenser</a:t>
                      </a:r>
                      <a:r>
                        <a:rPr lang="es-ES" sz="1400" b="1" dirty="0" smtClean="0">
                          <a:solidFill>
                            <a:srgbClr val="A13034"/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9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A13034"/>
                          </a:solidFill>
                        </a:rPr>
                        <a:t>Parameter</a:t>
                      </a:r>
                      <a:endParaRPr lang="en-US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A13034"/>
                          </a:solidFill>
                        </a:rPr>
                        <a:t>Unit</a:t>
                      </a:r>
                      <a:endParaRPr lang="en-US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A13034"/>
                          </a:solidFill>
                        </a:rPr>
                        <a:t>Original</a:t>
                      </a:r>
                      <a:r>
                        <a:rPr lang="en-US" sz="1400" b="0" baseline="0" dirty="0" smtClean="0">
                          <a:solidFill>
                            <a:srgbClr val="A13034"/>
                          </a:solidFill>
                        </a:rPr>
                        <a:t> Evaporator</a:t>
                      </a:r>
                      <a:endParaRPr lang="en-US" sz="1400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A13034"/>
                          </a:solidFill>
                        </a:rPr>
                        <a:t>9-circuits</a:t>
                      </a:r>
                      <a:r>
                        <a:rPr lang="en-US" sz="1400" b="0" baseline="0" dirty="0" smtClean="0">
                          <a:solidFill>
                            <a:srgbClr val="A13034"/>
                          </a:solidFill>
                        </a:rPr>
                        <a:t> Evaporator</a:t>
                      </a:r>
                      <a:endParaRPr lang="en-US" sz="1400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A13034"/>
                          </a:solidFill>
                        </a:rPr>
                        <a:t>Dev%</a:t>
                      </a:r>
                      <a:endParaRPr lang="en-US" sz="1400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A13034"/>
                          </a:solidFill>
                        </a:rPr>
                        <a:t>Difference</a:t>
                      </a:r>
                      <a:endParaRPr lang="en-US" sz="1400" b="0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64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h_ref_out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kJ/kg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316.44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301.19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-4.8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-15.3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72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Tcond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37.256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37.95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0.702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1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T_eg_out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34.757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32407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Evaporator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5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Tevap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-10.9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-4.5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7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>
                          <a:solidFill>
                            <a:srgbClr val="0070C0"/>
                          </a:solidFill>
                        </a:rPr>
                        <a:t>Δ</a:t>
                      </a:r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P_ref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kPa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63.8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-93.8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-59.8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33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T_air_out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0.26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-70.5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-0.63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51872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Global 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0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COP_aux</a:t>
                      </a:r>
                      <a:endParaRPr lang="en-US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2.5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9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Qevap</a:t>
                      </a:r>
                      <a:endParaRPr lang="en-US" sz="1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kW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6.5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91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Qcond</a:t>
                      </a:r>
                      <a:endParaRPr lang="en-US" sz="1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kW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8.4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8.9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667269"/>
                  </a:ext>
                </a:extLst>
              </a:tr>
            </a:tbl>
          </a:graphicData>
        </a:graphic>
      </p:graphicFrame>
      <p:sp>
        <p:nvSpPr>
          <p:cNvPr id="8" name="Rectángulo 6"/>
          <p:cNvSpPr/>
          <p:nvPr/>
        </p:nvSpPr>
        <p:spPr>
          <a:xfrm>
            <a:off x="111995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onfiguring 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evaporator circuits</a:t>
            </a:r>
          </a:p>
        </p:txBody>
      </p:sp>
    </p:spTree>
    <p:extLst>
      <p:ext uri="{BB962C8B-B14F-4D97-AF65-F5344CB8AC3E}">
        <p14:creationId xmlns:p14="http://schemas.microsoft.com/office/powerpoint/2010/main" val="32487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11995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 of </a:t>
            </a:r>
            <a:r>
              <a:rPr lang="en-US" sz="2500" b="1" spc="1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Subcooling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2254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 this study we have evaluated the current system subjected to 5 K of </a:t>
            </a:r>
            <a:r>
              <a:rPr lang="en-US" dirty="0" err="1" smtClean="0"/>
              <a:t>subcooling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have assumed </a:t>
            </a:r>
            <a:r>
              <a:rPr lang="en-US" dirty="0" smtClean="0">
                <a:solidFill>
                  <a:srgbClr val="A13034"/>
                </a:solidFill>
              </a:rPr>
              <a:t>same number of condenser's plates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fan speed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inlet and outlet brine temperatures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13034"/>
                </a:solidFill>
              </a:rPr>
              <a:t>SH</a:t>
            </a:r>
            <a:r>
              <a:rPr lang="en-US" dirty="0" smtClean="0"/>
              <a:t> as the original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results of the comparison between the two systems are summarized next.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0" y="2788572"/>
            <a:ext cx="7273779" cy="35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11995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 of </a:t>
            </a:r>
            <a:r>
              <a:rPr lang="en-US" sz="2500" b="1" spc="1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Subcooling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08464"/>
              </p:ext>
            </p:extLst>
          </p:nvPr>
        </p:nvGraphicFramePr>
        <p:xfrm>
          <a:off x="506630" y="845884"/>
          <a:ext cx="7851362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6444">
                  <a:extLst>
                    <a:ext uri="{9D8B030D-6E8A-4147-A177-3AD203B41FA5}">
                      <a16:colId xmlns:a16="http://schemas.microsoft.com/office/drawing/2014/main" val="542958868"/>
                    </a:ext>
                  </a:extLst>
                </a:gridCol>
                <a:gridCol w="704233">
                  <a:extLst>
                    <a:ext uri="{9D8B030D-6E8A-4147-A177-3AD203B41FA5}">
                      <a16:colId xmlns:a16="http://schemas.microsoft.com/office/drawing/2014/main" val="2123480577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3747619631"/>
                    </a:ext>
                  </a:extLst>
                </a:gridCol>
                <a:gridCol w="1467207">
                  <a:extLst>
                    <a:ext uri="{9D8B030D-6E8A-4147-A177-3AD203B41FA5}">
                      <a16:colId xmlns:a16="http://schemas.microsoft.com/office/drawing/2014/main" val="1426593262"/>
                    </a:ext>
                  </a:extLst>
                </a:gridCol>
                <a:gridCol w="1163064">
                  <a:extLst>
                    <a:ext uri="{9D8B030D-6E8A-4147-A177-3AD203B41FA5}">
                      <a16:colId xmlns:a16="http://schemas.microsoft.com/office/drawing/2014/main" val="2963647657"/>
                    </a:ext>
                  </a:extLst>
                </a:gridCol>
                <a:gridCol w="1591809">
                  <a:extLst>
                    <a:ext uri="{9D8B030D-6E8A-4147-A177-3AD203B41FA5}">
                      <a16:colId xmlns:a16="http://schemas.microsoft.com/office/drawing/2014/main" val="2327288471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Comparative study between original and</a:t>
                      </a:r>
                      <a:r>
                        <a:rPr lang="en-US" baseline="0" dirty="0" smtClean="0"/>
                        <a:t> 5K SC systems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781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>
                          <a:solidFill>
                            <a:srgbClr val="A13034"/>
                          </a:solidFill>
                        </a:rPr>
                        <a:t>Condenser</a:t>
                      </a:r>
                      <a:r>
                        <a:rPr lang="es-ES" sz="1400" b="1" dirty="0" smtClean="0">
                          <a:solidFill>
                            <a:srgbClr val="A13034"/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9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Parameter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Unit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Original</a:t>
                      </a:r>
                      <a:r>
                        <a:rPr lang="en-US" sz="1400" b="1" baseline="0" dirty="0" smtClean="0">
                          <a:solidFill>
                            <a:srgbClr val="A13034"/>
                          </a:solidFill>
                        </a:rPr>
                        <a:t> System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5K SC System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Dev%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Difference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64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solidFill>
                            <a:srgbClr val="0070C0"/>
                          </a:solidFill>
                        </a:rPr>
                        <a:t>h_ref_out</a:t>
                      </a:r>
                      <a:endParaRPr lang="en-US" sz="1400" b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kJ/kg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316.44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288.43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-8.9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-28.01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72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solidFill>
                            <a:srgbClr val="0070C0"/>
                          </a:solidFill>
                        </a:rPr>
                        <a:t>Tcond</a:t>
                      </a:r>
                      <a:endParaRPr lang="en-US" sz="1400" b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37.256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38.45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1.19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1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rgbClr val="0070C0"/>
                          </a:solidFill>
                        </a:rPr>
                        <a:t>m’_</a:t>
                      </a:r>
                      <a:r>
                        <a:rPr lang="en-US" sz="1400" b="0" dirty="0" err="1" smtClean="0">
                          <a:solidFill>
                            <a:srgbClr val="0070C0"/>
                          </a:solidFill>
                        </a:rPr>
                        <a:t>eg</a:t>
                      </a:r>
                      <a:endParaRPr lang="en-US" sz="1400" b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Kg/s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0.47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5.45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0.02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32407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Evaporator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5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Tevap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-12.2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6.92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-0.8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7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 smtClean="0">
                          <a:solidFill>
                            <a:srgbClr val="0070C0"/>
                          </a:solidFill>
                        </a:rPr>
                        <a:t>Δ</a:t>
                      </a:r>
                      <a:r>
                        <a:rPr lang="en-US" sz="1400" dirty="0" err="1" smtClean="0">
                          <a:solidFill>
                            <a:srgbClr val="0070C0"/>
                          </a:solidFill>
                        </a:rPr>
                        <a:t>P_ref</a:t>
                      </a:r>
                      <a:endParaRPr 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kPa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63.8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56.55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-11.42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-7.25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338421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Global 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0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m_ref</a:t>
                      </a:r>
                      <a:endParaRPr lang="en-US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85.6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A13034"/>
                          </a:solidFill>
                          <a:latin typeface="+mn-lt"/>
                          <a:ea typeface="+mn-ea"/>
                          <a:cs typeface="+mn-cs"/>
                        </a:rPr>
                        <a:t>68.8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34.9</a:t>
                      </a:r>
                      <a:endParaRPr lang="en-US" sz="1400" b="1" dirty="0">
                        <a:solidFill>
                          <a:srgbClr val="A13034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1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COP_aux</a:t>
                      </a:r>
                      <a:endParaRPr lang="en-US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2.44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A13034"/>
                          </a:solidFill>
                        </a:rPr>
                        <a:t>4.57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9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Qevap</a:t>
                      </a:r>
                      <a:endParaRPr lang="en-US" sz="1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kW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6.74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91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err="1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Qcond</a:t>
                      </a:r>
                      <a:endParaRPr lang="en-US" sz="1400" kern="1200" dirty="0" smtClean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kW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8.4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8.8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66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8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901079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Rectángulo 6"/>
          <p:cNvSpPr/>
          <p:nvPr/>
        </p:nvSpPr>
        <p:spPr>
          <a:xfrm>
            <a:off x="120000" y="114392"/>
            <a:ext cx="725133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500" b="1" spc="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urther 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124" y="682254"/>
            <a:ext cx="8975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Increasing the fans’ speed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Using water as secondary fluid in the condensers instead </a:t>
            </a:r>
            <a:r>
              <a:rPr lang="en-US" dirty="0"/>
              <a:t>of Ethylene Glycol.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New configurations for the evaporator (more tube rows, staggered arrangement,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1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5378660" cy="3531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1" name="Rectángulo 6"/>
          <p:cNvSpPr/>
          <p:nvPr/>
        </p:nvSpPr>
        <p:spPr>
          <a:xfrm>
            <a:off x="111995" y="143267"/>
            <a:ext cx="4779180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ummary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3"/>
          <p:cNvSpPr txBox="1"/>
          <p:nvPr/>
        </p:nvSpPr>
        <p:spPr>
          <a:xfrm>
            <a:off x="1" y="778507"/>
            <a:ext cx="9143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Increasing the brine flow rate </a:t>
            </a:r>
            <a:r>
              <a:rPr lang="en-US" dirty="0" smtClean="0"/>
              <a:t>is a good improvement to the system, the results show that increasing the flow rate by </a:t>
            </a:r>
            <a:r>
              <a:rPr lang="en-US" dirty="0" smtClean="0">
                <a:solidFill>
                  <a:srgbClr val="A13034"/>
                </a:solidFill>
              </a:rPr>
              <a:t>67%</a:t>
            </a:r>
            <a:r>
              <a:rPr lang="en-US" dirty="0" smtClean="0"/>
              <a:t> could results to an increase in the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>
                <a:solidFill>
                  <a:srgbClr val="A13034"/>
                </a:solidFill>
              </a:rPr>
              <a:t>5.3</a:t>
            </a:r>
            <a:r>
              <a:rPr lang="en-US" dirty="0" smtClean="0">
                <a:solidFill>
                  <a:srgbClr val="A13034"/>
                </a:solidFill>
              </a:rPr>
              <a:t>%</a:t>
            </a:r>
            <a:r>
              <a:rPr lang="en-US" dirty="0" smtClean="0"/>
              <a:t>; additionally, it results to a decrease in condensation temperature by </a:t>
            </a:r>
            <a:r>
              <a:rPr lang="en-US" dirty="0" smtClean="0">
                <a:solidFill>
                  <a:srgbClr val="A13034"/>
                </a:solidFill>
              </a:rPr>
              <a:t>2.1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C.</a:t>
            </a:r>
            <a:endParaRPr lang="en-US" dirty="0" smtClean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Reducing the number of condenser plates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A13034"/>
                </a:solidFill>
              </a:rPr>
              <a:t>16</a:t>
            </a:r>
            <a:r>
              <a:rPr lang="en-US" dirty="0" smtClean="0"/>
              <a:t> plates results to a decrease in refrigerant charge by </a:t>
            </a:r>
            <a:r>
              <a:rPr lang="en-US" dirty="0" smtClean="0">
                <a:solidFill>
                  <a:srgbClr val="A13034"/>
                </a:solidFill>
              </a:rPr>
              <a:t>7g</a:t>
            </a:r>
            <a:r>
              <a:rPr lang="en-US" dirty="0" smtClean="0"/>
              <a:t>; on the other hand, it has a negligible effect in condensation temperature (</a:t>
            </a:r>
            <a:r>
              <a:rPr lang="en-US" dirty="0" smtClean="0">
                <a:solidFill>
                  <a:srgbClr val="A13034"/>
                </a:solidFill>
              </a:rPr>
              <a:t>0.7 </a:t>
            </a:r>
            <a:r>
              <a:rPr lang="en-US" baseline="30000" dirty="0" err="1" smtClean="0">
                <a:solidFill>
                  <a:srgbClr val="A13034"/>
                </a:solidFill>
              </a:rPr>
              <a:t>o</a:t>
            </a:r>
            <a:r>
              <a:rPr lang="en-US" dirty="0" err="1" smtClean="0">
                <a:solidFill>
                  <a:srgbClr val="A13034"/>
                </a:solidFill>
              </a:rPr>
              <a:t>C</a:t>
            </a:r>
            <a:r>
              <a:rPr lang="en-US" dirty="0" smtClean="0">
                <a:solidFill>
                  <a:srgbClr val="A13034"/>
                </a:solidFill>
              </a:rPr>
              <a:t> increase in </a:t>
            </a:r>
            <a:r>
              <a:rPr lang="en-US" dirty="0" err="1" smtClean="0">
                <a:solidFill>
                  <a:srgbClr val="A13034"/>
                </a:solidFill>
              </a:rPr>
              <a:t>Tcond</a:t>
            </a:r>
            <a:r>
              <a:rPr lang="en-US" dirty="0" smtClean="0"/>
              <a:t>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</a:t>
            </a:r>
            <a:r>
              <a:rPr lang="es-ES" dirty="0" smtClean="0"/>
              <a:t> new </a:t>
            </a:r>
            <a:r>
              <a:rPr lang="en-US" dirty="0" smtClean="0"/>
              <a:t>evaporator</a:t>
            </a:r>
            <a:r>
              <a:rPr lang="es-ES" dirty="0" smtClean="0"/>
              <a:t> </a:t>
            </a:r>
            <a:r>
              <a:rPr lang="en-US" dirty="0" smtClean="0"/>
              <a:t>configuration</a:t>
            </a:r>
            <a:r>
              <a:rPr lang="es-ES" dirty="0" smtClean="0"/>
              <a:t> (</a:t>
            </a:r>
            <a:r>
              <a:rPr lang="es-ES" dirty="0" smtClean="0">
                <a:solidFill>
                  <a:srgbClr val="A13034"/>
                </a:solidFill>
              </a:rPr>
              <a:t>9-</a:t>
            </a:r>
            <a:r>
              <a:rPr lang="en-US" dirty="0" smtClean="0">
                <a:solidFill>
                  <a:srgbClr val="A13034"/>
                </a:solidFill>
              </a:rPr>
              <a:t>circuits</a:t>
            </a:r>
            <a:r>
              <a:rPr lang="es-ES" dirty="0" smtClean="0"/>
              <a:t>) </a:t>
            </a:r>
            <a:r>
              <a:rPr lang="en-US" dirty="0" smtClean="0"/>
              <a:t>results</a:t>
            </a:r>
            <a:r>
              <a:rPr lang="es-ES" dirty="0" smtClean="0"/>
              <a:t> to a notable </a:t>
            </a:r>
            <a:r>
              <a:rPr lang="en-US" dirty="0" smtClean="0"/>
              <a:t>decrease</a:t>
            </a:r>
            <a:r>
              <a:rPr lang="es-ES" dirty="0" smtClean="0"/>
              <a:t> in </a:t>
            </a:r>
            <a:r>
              <a:rPr lang="en-US" dirty="0" smtClean="0"/>
              <a:t>refrigerant-side</a:t>
            </a:r>
            <a:r>
              <a:rPr lang="es-ES" dirty="0" smtClean="0"/>
              <a:t> </a:t>
            </a:r>
            <a:r>
              <a:rPr lang="en-US" dirty="0" smtClean="0"/>
              <a:t>pressure</a:t>
            </a:r>
            <a:r>
              <a:rPr lang="es-ES" dirty="0" smtClean="0"/>
              <a:t> </a:t>
            </a:r>
            <a:r>
              <a:rPr lang="en-US" dirty="0" smtClean="0"/>
              <a:t>drop by </a:t>
            </a:r>
            <a:r>
              <a:rPr lang="en-US" dirty="0" smtClean="0">
                <a:solidFill>
                  <a:srgbClr val="A13034"/>
                </a:solidFill>
              </a:rPr>
              <a:t>94%</a:t>
            </a:r>
            <a:r>
              <a:rPr lang="en-US" dirty="0" smtClean="0"/>
              <a:t>, and to an increase in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rgbClr val="A13034"/>
                </a:solidFill>
              </a:rPr>
              <a:t>6.7%.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A1303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A13034"/>
                </a:solidFill>
              </a:rPr>
              <a:t>applying a 5 K of SC </a:t>
            </a:r>
            <a:r>
              <a:rPr lang="en-US" dirty="0" smtClean="0"/>
              <a:t>is another way to improve the system performance. The results show that the presence of 5 K of SC results to an increase on refrigerant charge by </a:t>
            </a:r>
            <a:r>
              <a:rPr lang="en-US" dirty="0" smtClean="0">
                <a:solidFill>
                  <a:srgbClr val="A13034"/>
                </a:solidFill>
              </a:rPr>
              <a:t>35 g</a:t>
            </a:r>
            <a:r>
              <a:rPr lang="en-US" dirty="0" smtClean="0"/>
              <a:t>. On the other hand, this results to an improvement in </a:t>
            </a:r>
            <a:r>
              <a:rPr lang="en-US" dirty="0" err="1" smtClean="0"/>
              <a:t>COP_aux</a:t>
            </a:r>
            <a:r>
              <a:rPr lang="en-US" dirty="0" smtClean="0"/>
              <a:t> by </a:t>
            </a:r>
            <a:r>
              <a:rPr lang="en-US" dirty="0" smtClean="0">
                <a:solidFill>
                  <a:srgbClr val="A13034"/>
                </a:solidFill>
              </a:rPr>
              <a:t>4.6%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9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78827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/>
              <a:t>Design point/working </a:t>
            </a:r>
            <a:r>
              <a:rPr lang="en-US" sz="2000" u="sng" dirty="0" smtClean="0"/>
              <a:t>conditions: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Evaporation temperature: </a:t>
            </a:r>
            <a:r>
              <a:rPr lang="en-US" sz="2000" b="1" dirty="0">
                <a:solidFill>
                  <a:srgbClr val="A13034"/>
                </a:solidFill>
              </a:rPr>
              <a:t>– 6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Cooling </a:t>
            </a:r>
            <a:r>
              <a:rPr lang="en-US" sz="2000" dirty="0"/>
              <a:t>capacity per compressor/circuit: </a:t>
            </a:r>
            <a:r>
              <a:rPr lang="en-US" sz="2000" b="1" dirty="0">
                <a:solidFill>
                  <a:srgbClr val="A13034"/>
                </a:solidFill>
              </a:rPr>
              <a:t>2.5 kW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Condensing temperature: </a:t>
            </a:r>
            <a:r>
              <a:rPr lang="ar-SA" sz="2000" b="1" dirty="0" smtClean="0">
                <a:solidFill>
                  <a:srgbClr val="A13034"/>
                </a:solidFill>
              </a:rPr>
              <a:t>55</a:t>
            </a:r>
            <a:r>
              <a:rPr lang="en-US" sz="2000" b="1" dirty="0" smtClean="0">
                <a:solidFill>
                  <a:srgbClr val="A13034"/>
                </a:solidFill>
              </a:rPr>
              <a:t> </a:t>
            </a:r>
            <a:r>
              <a:rPr lang="en-US" sz="2000" b="1" dirty="0">
                <a:solidFill>
                  <a:srgbClr val="A13034"/>
                </a:solidFill>
              </a:rPr>
              <a:t>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Subcooling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1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Superheat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7 K to 10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Number </a:t>
            </a:r>
            <a:r>
              <a:rPr lang="en-US" sz="2000" dirty="0"/>
              <a:t>of circuits: </a:t>
            </a: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Mass flow </a:t>
            </a:r>
            <a:r>
              <a:rPr lang="en-US" sz="2000" dirty="0"/>
              <a:t>R-290 per circuit: </a:t>
            </a:r>
            <a:r>
              <a:rPr lang="en-US" sz="2000" b="1" dirty="0">
                <a:solidFill>
                  <a:srgbClr val="A13034"/>
                </a:solidFill>
              </a:rPr>
              <a:t>9.20 g/s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Tair,out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– 2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Tair,in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6 °</a:t>
            </a:r>
            <a:r>
              <a:rPr lang="en-US" sz="2000" b="1" dirty="0" smtClean="0">
                <a:solidFill>
                  <a:srgbClr val="A13034"/>
                </a:solidFill>
              </a:rPr>
              <a:t>C with 50</a:t>
            </a:r>
            <a:r>
              <a:rPr lang="en-US" sz="2000" b="1" dirty="0">
                <a:solidFill>
                  <a:srgbClr val="A13034"/>
                </a:solidFill>
              </a:rPr>
              <a:t>% </a:t>
            </a:r>
            <a:r>
              <a:rPr lang="en-US" sz="2000" b="1" dirty="0" smtClean="0">
                <a:solidFill>
                  <a:srgbClr val="A13034"/>
                </a:solidFill>
              </a:rPr>
              <a:t>RH</a:t>
            </a:r>
            <a:endParaRPr lang="en-US" sz="2000" b="1" dirty="0">
              <a:solidFill>
                <a:srgbClr val="A13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522139" cy="1592530"/>
            <a:chOff x="441175" y="1495650"/>
            <a:chExt cx="3522139" cy="1592530"/>
          </a:xfrm>
        </p:grpSpPr>
        <p:sp>
          <p:nvSpPr>
            <p:cNvPr id="3" name="CuadroTexto 2"/>
            <p:cNvSpPr txBox="1"/>
            <p:nvPr/>
          </p:nvSpPr>
          <p:spPr>
            <a:xfrm>
              <a:off x="1268753" y="2380294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>
                  <a:solidFill>
                    <a:schemeClr val="bg1"/>
                  </a:solidFill>
                </a:rPr>
                <a:t>nquiries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51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40377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</a:t>
            </a:r>
            <a:r>
              <a:rPr lang="en-US" sz="2000" dirty="0" smtClean="0"/>
              <a:t>o obtain an accurate evaluation of the system, we need some further information.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 smtClean="0">
                <a:solidFill>
                  <a:srgbClr val="A13034"/>
                </a:solidFill>
              </a:rPr>
              <a:t>Our main inquires are listed below: </a:t>
            </a:r>
          </a:p>
          <a:p>
            <a:pPr marL="457200" indent="-4572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We need to validate the compressor correlations with some experimental data points, please could you provide us with this data?</a:t>
            </a:r>
          </a:p>
        </p:txBody>
      </p:sp>
    </p:spTree>
    <p:extLst>
      <p:ext uri="{BB962C8B-B14F-4D97-AF65-F5344CB8AC3E}">
        <p14:creationId xmlns:p14="http://schemas.microsoft.com/office/powerpoint/2010/main" val="26265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/>
          <p:cNvSpPr txBox="1"/>
          <p:nvPr/>
        </p:nvSpPr>
        <p:spPr>
          <a:xfrm>
            <a:off x="648871" y="2110974"/>
            <a:ext cx="78462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4000" dirty="0" smtClean="0">
                <a:solidFill>
                  <a:prstClr val="white"/>
                </a:solidFill>
              </a:rPr>
              <a:t>hanks for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4000" dirty="0" smtClean="0">
                <a:solidFill>
                  <a:prstClr val="white"/>
                </a:solidFill>
              </a:rPr>
              <a:t>our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4000" dirty="0" smtClean="0">
                <a:solidFill>
                  <a:prstClr val="white"/>
                </a:solidFill>
              </a:rPr>
              <a:t>ttention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"/>
          <a:stretch/>
        </p:blipFill>
        <p:spPr>
          <a:xfrm>
            <a:off x="993058" y="4613462"/>
            <a:ext cx="5256150" cy="812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3"/>
          <a:stretch/>
        </p:blipFill>
        <p:spPr>
          <a:xfrm>
            <a:off x="921433" y="3632219"/>
            <a:ext cx="5247249" cy="1741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upo 6"/>
          <p:cNvGrpSpPr/>
          <p:nvPr/>
        </p:nvGrpSpPr>
        <p:grpSpPr>
          <a:xfrm>
            <a:off x="-389523" y="5693229"/>
            <a:ext cx="4526093" cy="930321"/>
            <a:chOff x="-389523" y="5693229"/>
            <a:chExt cx="4526093" cy="930321"/>
          </a:xfrm>
        </p:grpSpPr>
        <p:pic>
          <p:nvPicPr>
            <p:cNvPr id="10" name="Imagen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53453" b="9135"/>
            <a:stretch/>
          </p:blipFill>
          <p:spPr>
            <a:xfrm>
              <a:off x="399649" y="5753735"/>
              <a:ext cx="915328" cy="77616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4659" b="9795"/>
            <a:stretch/>
          </p:blipFill>
          <p:spPr>
            <a:xfrm>
              <a:off x="2534269" y="5745416"/>
              <a:ext cx="865394" cy="837233"/>
            </a:xfrm>
            <a:prstGeom prst="rect">
              <a:avLst/>
            </a:prstGeom>
          </p:spPr>
        </p:pic>
        <p:sp>
          <p:nvSpPr>
            <p:cNvPr id="4" name="Pentagon 3"/>
            <p:cNvSpPr/>
            <p:nvPr/>
          </p:nvSpPr>
          <p:spPr>
            <a:xfrm>
              <a:off x="-389523" y="5693229"/>
              <a:ext cx="4526093" cy="930321"/>
            </a:xfrm>
            <a:prstGeom prst="homePlat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024" y="5745416"/>
              <a:ext cx="576998" cy="850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6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480006" cy="1544953"/>
            <a:chOff x="441175" y="1495650"/>
            <a:chExt cx="3480006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26620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O</a:t>
              </a:r>
              <a:r>
                <a:rPr lang="en-US" sz="3000" dirty="0" smtClean="0">
                  <a:solidFill>
                    <a:schemeClr val="bg1"/>
                  </a:solidFill>
                </a:rPr>
                <a:t>bjectives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9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875562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analyze</a:t>
            </a:r>
            <a:r>
              <a:rPr lang="en-US" sz="2000" dirty="0" smtClean="0"/>
              <a:t> the </a:t>
            </a:r>
            <a:r>
              <a:rPr lang="en-US" sz="2000" dirty="0" smtClean="0">
                <a:solidFill>
                  <a:srgbClr val="A13034"/>
                </a:solidFill>
              </a:rPr>
              <a:t>experimental data </a:t>
            </a:r>
            <a:r>
              <a:rPr lang="en-US" sz="2000" dirty="0" smtClean="0"/>
              <a:t>of the current system.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model the current system </a:t>
            </a:r>
            <a:r>
              <a:rPr lang="en-US" sz="2000" dirty="0" smtClean="0"/>
              <a:t>using </a:t>
            </a:r>
            <a:r>
              <a:rPr lang="en-US" sz="2000" dirty="0" smtClean="0">
                <a:solidFill>
                  <a:srgbClr val="A13034"/>
                </a:solidFill>
              </a:rPr>
              <a:t>IMST-ART</a:t>
            </a:r>
            <a:r>
              <a:rPr lang="en-US" sz="2000" dirty="0" smtClean="0"/>
              <a:t> simulation tool in order to assess the system performance.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implement improvements </a:t>
            </a:r>
            <a:r>
              <a:rPr lang="en-US" sz="2000" dirty="0" smtClean="0"/>
              <a:t>to increase the performance while maintain the display case dimensions, such as: increasing the brine mass flow rate, reducing the number of condenser's plates, re-designing the evaporator’s circuits,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43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6455221" cy="1544953"/>
            <a:chOff x="441175" y="1495650"/>
            <a:chExt cx="6455221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14998" y="2332717"/>
              <a:ext cx="56813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C</a:t>
              </a:r>
              <a:r>
                <a:rPr lang="en-US" sz="3000" dirty="0">
                  <a:solidFill>
                    <a:schemeClr val="bg1"/>
                  </a:solidFill>
                </a:rPr>
                <a:t>urrent s</a:t>
              </a:r>
              <a:r>
                <a:rPr lang="en-US" sz="3000" dirty="0" smtClean="0">
                  <a:solidFill>
                    <a:schemeClr val="bg1"/>
                  </a:solidFill>
                </a:rPr>
                <a:t>ystem </a:t>
              </a:r>
              <a:r>
                <a:rPr lang="en-US" sz="3000" dirty="0">
                  <a:solidFill>
                    <a:schemeClr val="bg1"/>
                  </a:solidFill>
                </a:rPr>
                <a:t>Description</a:t>
              </a:r>
              <a:endParaRPr lang="en-US" sz="3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97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0487" y="70738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current evaporator has the following dimensions: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4" y="1077550"/>
            <a:ext cx="6451067" cy="54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a">
  <a:themeElements>
    <a:clrScheme name="Perspectiva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a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11302</TotalTime>
  <Words>2559</Words>
  <Application>Microsoft Office PowerPoint</Application>
  <PresentationFormat>On-screen Show (4:3)</PresentationFormat>
  <Paragraphs>575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Wingdings</vt:lpstr>
      <vt:lpstr>Courier New</vt:lpstr>
      <vt:lpstr>Wingdings 2</vt:lpstr>
      <vt:lpstr>Century Gothic</vt:lpstr>
      <vt:lpstr>Calibri</vt:lpstr>
      <vt:lpstr>Perspectiva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</dc:creator>
  <cp:lastModifiedBy>ABDELRAHMAN HUSSEIN ABDELHALIM  HASSAN</cp:lastModifiedBy>
  <cp:revision>2401</cp:revision>
  <dcterms:created xsi:type="dcterms:W3CDTF">2014-02-04T16:46:21Z</dcterms:created>
  <dcterms:modified xsi:type="dcterms:W3CDTF">2017-08-09T11:26:44Z</dcterms:modified>
</cp:coreProperties>
</file>